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0"/>
  </p:notesMasterIdLst>
  <p:handoutMasterIdLst>
    <p:handoutMasterId r:id="rId41"/>
  </p:handoutMasterIdLst>
  <p:sldIdLst>
    <p:sldId id="256" r:id="rId2"/>
    <p:sldId id="259" r:id="rId3"/>
    <p:sldId id="260" r:id="rId4"/>
    <p:sldId id="271" r:id="rId5"/>
    <p:sldId id="289" r:id="rId6"/>
    <p:sldId id="261" r:id="rId7"/>
    <p:sldId id="263" r:id="rId8"/>
    <p:sldId id="264" r:id="rId9"/>
    <p:sldId id="265" r:id="rId10"/>
    <p:sldId id="266" r:id="rId11"/>
    <p:sldId id="267" r:id="rId12"/>
    <p:sldId id="268" r:id="rId13"/>
    <p:sldId id="269" r:id="rId14"/>
    <p:sldId id="270" r:id="rId15"/>
    <p:sldId id="272" r:id="rId16"/>
    <p:sldId id="282" r:id="rId17"/>
    <p:sldId id="277" r:id="rId18"/>
    <p:sldId id="283" r:id="rId19"/>
    <p:sldId id="284" r:id="rId20"/>
    <p:sldId id="286" r:id="rId21"/>
    <p:sldId id="285" r:id="rId22"/>
    <p:sldId id="287" r:id="rId23"/>
    <p:sldId id="288" r:id="rId24"/>
    <p:sldId id="291" r:id="rId25"/>
    <p:sldId id="292" r:id="rId26"/>
    <p:sldId id="293" r:id="rId27"/>
    <p:sldId id="294" r:id="rId28"/>
    <p:sldId id="295" r:id="rId29"/>
    <p:sldId id="296" r:id="rId30"/>
    <p:sldId id="273" r:id="rId31"/>
    <p:sldId id="290" r:id="rId32"/>
    <p:sldId id="278" r:id="rId33"/>
    <p:sldId id="274" r:id="rId34"/>
    <p:sldId id="279" r:id="rId35"/>
    <p:sldId id="275" r:id="rId36"/>
    <p:sldId id="280" r:id="rId37"/>
    <p:sldId id="276" r:id="rId38"/>
    <p:sldId id="281" r:id="rId3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dourahmane GUEYE" initials="AG" lastIdx="1" clrIdx="0">
    <p:extLst>
      <p:ext uri="{19B8F6BF-5375-455C-9EA6-DF929625EA0E}">
        <p15:presenceInfo xmlns:p15="http://schemas.microsoft.com/office/powerpoint/2012/main" userId="baf5d5940333f30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B279"/>
    <a:srgbClr val="5D3D23"/>
    <a:srgbClr val="F8F8F8"/>
    <a:srgbClr val="F3F3F3"/>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06" autoAdjust="0"/>
    <p:restoredTop sz="94660"/>
  </p:normalViewPr>
  <p:slideViewPr>
    <p:cSldViewPr snapToGrid="0" showGuides="1">
      <p:cViewPr varScale="1">
        <p:scale>
          <a:sx n="83" d="100"/>
          <a:sy n="83" d="100"/>
        </p:scale>
        <p:origin x="270" y="18"/>
      </p:cViewPr>
      <p:guideLst>
        <p:guide orient="horz" pos="2160"/>
        <p:guide pos="3840"/>
      </p:guideLst>
    </p:cSldViewPr>
  </p:slideViewPr>
  <p:notesTextViewPr>
    <p:cViewPr>
      <p:scale>
        <a:sx n="1" d="1"/>
        <a:sy n="1" d="1"/>
      </p:scale>
      <p:origin x="0" y="0"/>
    </p:cViewPr>
  </p:notesTextViewPr>
  <p:notesViewPr>
    <p:cSldViewPr snapToGrid="0" showGuides="1">
      <p:cViewPr varScale="1">
        <p:scale>
          <a:sx n="67" d="100"/>
          <a:sy n="67" d="100"/>
        </p:scale>
        <p:origin x="3120" y="7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4B70672-34F0-43C6-92DC-18077ED39B89}" type="datetimeFigureOut">
              <a:rPr lang="fr-FR" smtClean="0"/>
              <a:t>19/06/2022</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DCB1338-17BB-45CF-8AED-FF32A6C8FA8D}" type="slidenum">
              <a:rPr lang="fr-FR" smtClean="0"/>
              <a:t>‹N°›</a:t>
            </a:fld>
            <a:endParaRPr lang="fr-FR"/>
          </a:p>
        </p:txBody>
      </p:sp>
    </p:spTree>
    <p:extLst>
      <p:ext uri="{BB962C8B-B14F-4D97-AF65-F5344CB8AC3E}">
        <p14:creationId xmlns:p14="http://schemas.microsoft.com/office/powerpoint/2010/main" val="1426083977"/>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eg>
</file>

<file path=ppt/media/image11.jpeg>
</file>

<file path=ppt/media/image12.jpeg>
</file>

<file path=ppt/media/image13.jpg>
</file>

<file path=ppt/media/image14.jpeg>
</file>

<file path=ppt/media/image15.jp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jp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42ECE8-DA0F-44C2-B9CD-A398EDC7EEAB}" type="datetimeFigureOut">
              <a:rPr lang="fr-FR" smtClean="0"/>
              <a:t>19/06/2022</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EF5451-8C64-47C2-BBA5-ADB12BDAEE23}" type="slidenum">
              <a:rPr lang="fr-FR" smtClean="0"/>
              <a:t>‹N°›</a:t>
            </a:fld>
            <a:endParaRPr lang="fr-FR"/>
          </a:p>
        </p:txBody>
      </p:sp>
    </p:spTree>
    <p:extLst>
      <p:ext uri="{BB962C8B-B14F-4D97-AF65-F5344CB8AC3E}">
        <p14:creationId xmlns:p14="http://schemas.microsoft.com/office/powerpoint/2010/main" val="2462100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bg>
      <p:bgPr>
        <a:pattFill prst="pct5">
          <a:fgClr>
            <a:srgbClr val="D5B279"/>
          </a:fgClr>
          <a:bgClr>
            <a:schemeClr val="bg1"/>
          </a:bgClr>
        </a:pattFill>
        <a:effectLst/>
      </p:bgPr>
    </p:bg>
    <p:spTree>
      <p:nvGrpSpPr>
        <p:cNvPr id="1" name=""/>
        <p:cNvGrpSpPr/>
        <p:nvPr/>
      </p:nvGrpSpPr>
      <p:grpSpPr>
        <a:xfrm>
          <a:off x="0" y="0"/>
          <a:ext cx="0" cy="0"/>
          <a:chOff x="0" y="0"/>
          <a:chExt cx="0" cy="0"/>
        </a:xfrm>
      </p:grpSpPr>
      <p:pic>
        <p:nvPicPr>
          <p:cNvPr id="7" name="Imag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14010" y="442913"/>
            <a:ext cx="2763979" cy="1217612"/>
          </a:xfrm>
          <a:prstGeom prst="rect">
            <a:avLst/>
          </a:prstGeom>
        </p:spPr>
      </p:pic>
      <p:sp>
        <p:nvSpPr>
          <p:cNvPr id="2" name="Titre 1"/>
          <p:cNvSpPr>
            <a:spLocks noGrp="1"/>
          </p:cNvSpPr>
          <p:nvPr>
            <p:ph type="ctrTitle" hasCustomPrompt="1"/>
          </p:nvPr>
        </p:nvSpPr>
        <p:spPr>
          <a:xfrm>
            <a:off x="777150" y="2241550"/>
            <a:ext cx="10719523" cy="1862138"/>
          </a:xfrm>
          <a:pattFill prst="pct5">
            <a:fgClr>
              <a:srgbClr val="D5B279"/>
            </a:fgClr>
            <a:bgClr>
              <a:schemeClr val="bg1"/>
            </a:bgClr>
          </a:pattFill>
        </p:spPr>
        <p:txBody>
          <a:bodyPr anchor="ctr">
            <a:normAutofit/>
          </a:bodyPr>
          <a:lstStyle>
            <a:lvl1pPr algn="ctr">
              <a:defRPr sz="5400">
                <a:solidFill>
                  <a:srgbClr val="5D3D23"/>
                </a:solidFill>
              </a:defRPr>
            </a:lvl1pPr>
          </a:lstStyle>
          <a:p>
            <a:r>
              <a:rPr lang="fr-FR" dirty="0"/>
              <a:t>MODIFIEZ LE STYLE DU TITRE</a:t>
            </a:r>
          </a:p>
        </p:txBody>
      </p:sp>
      <p:sp>
        <p:nvSpPr>
          <p:cNvPr id="3" name="Sous-titre 2"/>
          <p:cNvSpPr>
            <a:spLocks noGrp="1"/>
          </p:cNvSpPr>
          <p:nvPr>
            <p:ph type="subTitle" idx="1"/>
          </p:nvPr>
        </p:nvSpPr>
        <p:spPr>
          <a:xfrm>
            <a:off x="4819649" y="4205289"/>
            <a:ext cx="6677025" cy="796924"/>
          </a:xfrm>
        </p:spPr>
        <p:txBody>
          <a:bodyPr anchor="b">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dirty="0"/>
              <a:t>Modifiez le style des sous-titres du masque</a:t>
            </a:r>
          </a:p>
        </p:txBody>
      </p:sp>
      <p:sp>
        <p:nvSpPr>
          <p:cNvPr id="4" name="Espace réservé de la date 3"/>
          <p:cNvSpPr>
            <a:spLocks noGrp="1"/>
          </p:cNvSpPr>
          <p:nvPr>
            <p:ph type="dt" sz="half" idx="10"/>
          </p:nvPr>
        </p:nvSpPr>
        <p:spPr>
          <a:xfrm>
            <a:off x="4765311" y="6480173"/>
            <a:ext cx="2743200" cy="365125"/>
          </a:xfrm>
        </p:spPr>
        <p:txBody>
          <a:bodyPr/>
          <a:lstStyle/>
          <a:p>
            <a:fld id="{22A5B83F-2008-45A8-A601-6E7036747AB9}" type="datetime1">
              <a:rPr lang="fr-FR" smtClean="0"/>
              <a:t>19/06/2022</a:t>
            </a:fld>
            <a:endParaRPr lang="fr-FR"/>
          </a:p>
        </p:txBody>
      </p:sp>
      <p:sp>
        <p:nvSpPr>
          <p:cNvPr id="5" name="Espace réservé du pied de page 4"/>
          <p:cNvSpPr>
            <a:spLocks noGrp="1"/>
          </p:cNvSpPr>
          <p:nvPr>
            <p:ph type="ftr" sz="quarter" idx="11"/>
          </p:nvPr>
        </p:nvSpPr>
        <p:spPr>
          <a:xfrm>
            <a:off x="0" y="6480174"/>
            <a:ext cx="3267075" cy="365125"/>
          </a:xfrm>
        </p:spPr>
        <p:txBody>
          <a:bodyPr/>
          <a:lstStyle>
            <a:lvl1pPr>
              <a:defRPr sz="1000">
                <a:solidFill>
                  <a:schemeClr val="bg1">
                    <a:lumMod val="65000"/>
                  </a:schemeClr>
                </a:solidFill>
              </a:defRPr>
            </a:lvl1pPr>
          </a:lstStyle>
          <a:p>
            <a:r>
              <a:rPr lang="fr-SN"/>
              <a:t>Diffusion Externe et Interne  © 2020 Isep Diamniadio.</a:t>
            </a:r>
            <a:endParaRPr lang="fr-FR" dirty="0"/>
          </a:p>
        </p:txBody>
      </p:sp>
      <p:sp>
        <p:nvSpPr>
          <p:cNvPr id="6" name="Espace réservé du numéro de diapositive 5"/>
          <p:cNvSpPr>
            <a:spLocks noGrp="1"/>
          </p:cNvSpPr>
          <p:nvPr>
            <p:ph type="sldNum" sz="quarter" idx="12"/>
          </p:nvPr>
        </p:nvSpPr>
        <p:spPr>
          <a:xfrm>
            <a:off x="9448800" y="6480172"/>
            <a:ext cx="2743200" cy="365125"/>
          </a:xfrm>
        </p:spPr>
        <p:txBody>
          <a:bodyPr/>
          <a:lstStyle/>
          <a:p>
            <a:fld id="{C5FA3971-119C-4872-A166-F7909A62CE4D}" type="slidenum">
              <a:rPr lang="fr-FR" smtClean="0"/>
              <a:t>‹N°›</a:t>
            </a:fld>
            <a:endParaRPr lang="fr-FR"/>
          </a:p>
        </p:txBody>
      </p:sp>
    </p:spTree>
    <p:extLst>
      <p:ext uri="{BB962C8B-B14F-4D97-AF65-F5344CB8AC3E}">
        <p14:creationId xmlns:p14="http://schemas.microsoft.com/office/powerpoint/2010/main" val="39941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4D2B2B01-5443-4464-9A9E-8973D8087961}" type="datetime1">
              <a:rPr lang="fr-FR" smtClean="0"/>
              <a:t>19/06/2022</a:t>
            </a:fld>
            <a:endParaRPr lang="fr-FR"/>
          </a:p>
        </p:txBody>
      </p:sp>
      <p:sp>
        <p:nvSpPr>
          <p:cNvPr id="5" name="Espace réservé du pied de page 4"/>
          <p:cNvSpPr>
            <a:spLocks noGrp="1"/>
          </p:cNvSpPr>
          <p:nvPr>
            <p:ph type="ftr" sz="quarter" idx="11"/>
          </p:nvPr>
        </p:nvSpPr>
        <p:spPr/>
        <p:txBody>
          <a:bodyPr/>
          <a:lstStyle/>
          <a:p>
            <a:r>
              <a:rPr lang="fr-SN"/>
              <a:t>Diffusion Externe et Interne  © 2020 Isep Diamniadio.</a:t>
            </a:r>
            <a:endParaRPr lang="fr-FR"/>
          </a:p>
        </p:txBody>
      </p:sp>
      <p:sp>
        <p:nvSpPr>
          <p:cNvPr id="6" name="Espace réservé du numéro de diapositive 5"/>
          <p:cNvSpPr>
            <a:spLocks noGrp="1"/>
          </p:cNvSpPr>
          <p:nvPr>
            <p:ph type="sldNum" sz="quarter" idx="12"/>
          </p:nvPr>
        </p:nvSpPr>
        <p:spPr/>
        <p:txBody>
          <a:bodyPr/>
          <a:lstStyle/>
          <a:p>
            <a:fld id="{C5FA3971-119C-4872-A166-F7909A62CE4D}" type="slidenum">
              <a:rPr lang="fr-FR" smtClean="0"/>
              <a:t>‹N°›</a:t>
            </a:fld>
            <a:endParaRPr lang="fr-FR"/>
          </a:p>
        </p:txBody>
      </p:sp>
    </p:spTree>
    <p:extLst>
      <p:ext uri="{BB962C8B-B14F-4D97-AF65-F5344CB8AC3E}">
        <p14:creationId xmlns:p14="http://schemas.microsoft.com/office/powerpoint/2010/main" val="365993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0F540BC9-17D9-4BCC-99B4-8686674B0248}" type="datetime1">
              <a:rPr lang="fr-FR" smtClean="0"/>
              <a:t>19/06/2022</a:t>
            </a:fld>
            <a:endParaRPr lang="fr-FR"/>
          </a:p>
        </p:txBody>
      </p:sp>
      <p:sp>
        <p:nvSpPr>
          <p:cNvPr id="5" name="Espace réservé du pied de page 4"/>
          <p:cNvSpPr>
            <a:spLocks noGrp="1"/>
          </p:cNvSpPr>
          <p:nvPr>
            <p:ph type="ftr" sz="quarter" idx="11"/>
          </p:nvPr>
        </p:nvSpPr>
        <p:spPr/>
        <p:txBody>
          <a:bodyPr/>
          <a:lstStyle/>
          <a:p>
            <a:r>
              <a:rPr lang="fr-SN"/>
              <a:t>Diffusion Externe et Interne  © 2020 Isep Diamniadio.</a:t>
            </a:r>
            <a:endParaRPr lang="fr-FR"/>
          </a:p>
        </p:txBody>
      </p:sp>
      <p:sp>
        <p:nvSpPr>
          <p:cNvPr id="6" name="Espace réservé du numéro de diapositive 5"/>
          <p:cNvSpPr>
            <a:spLocks noGrp="1"/>
          </p:cNvSpPr>
          <p:nvPr>
            <p:ph type="sldNum" sz="quarter" idx="12"/>
          </p:nvPr>
        </p:nvSpPr>
        <p:spPr/>
        <p:txBody>
          <a:bodyPr/>
          <a:lstStyle/>
          <a:p>
            <a:fld id="{C5FA3971-119C-4872-A166-F7909A62CE4D}" type="slidenum">
              <a:rPr lang="fr-FR" smtClean="0"/>
              <a:t>‹N°›</a:t>
            </a:fld>
            <a:endParaRPr lang="fr-FR"/>
          </a:p>
        </p:txBody>
      </p:sp>
    </p:spTree>
    <p:extLst>
      <p:ext uri="{BB962C8B-B14F-4D97-AF65-F5344CB8AC3E}">
        <p14:creationId xmlns:p14="http://schemas.microsoft.com/office/powerpoint/2010/main" val="1624426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F1904446-0AC9-4CE1-9BE4-E7A145A799CA}" type="datetime1">
              <a:rPr lang="fr-FR" smtClean="0"/>
              <a:t>19/06/2022</a:t>
            </a:fld>
            <a:endParaRPr lang="fr-FR"/>
          </a:p>
        </p:txBody>
      </p:sp>
      <p:sp>
        <p:nvSpPr>
          <p:cNvPr id="3" name="Espace réservé du pied de page 2"/>
          <p:cNvSpPr>
            <a:spLocks noGrp="1"/>
          </p:cNvSpPr>
          <p:nvPr>
            <p:ph type="ftr" sz="quarter" idx="11"/>
          </p:nvPr>
        </p:nvSpPr>
        <p:spPr/>
        <p:txBody>
          <a:bodyPr/>
          <a:lstStyle/>
          <a:p>
            <a:r>
              <a:rPr lang="fr-SN"/>
              <a:t>Diffusion Externe et Interne  © 2020 Isep Diamniadio.</a:t>
            </a:r>
            <a:endParaRPr lang="fr-FR"/>
          </a:p>
        </p:txBody>
      </p:sp>
      <p:sp>
        <p:nvSpPr>
          <p:cNvPr id="4" name="Espace réservé du numéro de diapositive 3"/>
          <p:cNvSpPr>
            <a:spLocks noGrp="1"/>
          </p:cNvSpPr>
          <p:nvPr>
            <p:ph type="sldNum" sz="quarter" idx="12"/>
          </p:nvPr>
        </p:nvSpPr>
        <p:spPr/>
        <p:txBody>
          <a:bodyPr/>
          <a:lstStyle/>
          <a:p>
            <a:fld id="{C5FA3971-119C-4872-A166-F7909A62CE4D}" type="slidenum">
              <a:rPr lang="fr-FR" smtClean="0"/>
              <a:t>‹N°›</a:t>
            </a:fld>
            <a:endParaRPr lang="fr-FR"/>
          </a:p>
        </p:txBody>
      </p:sp>
      <p:cxnSp>
        <p:nvCxnSpPr>
          <p:cNvPr id="5" name="Connecteur droit 4"/>
          <p:cNvCxnSpPr/>
          <p:nvPr userDrawn="1"/>
        </p:nvCxnSpPr>
        <p:spPr>
          <a:xfrm flipV="1">
            <a:off x="9525" y="952500"/>
            <a:ext cx="12182475" cy="1"/>
          </a:xfrm>
          <a:prstGeom prst="line">
            <a:avLst/>
          </a:prstGeom>
          <a:ln w="28575">
            <a:solidFill>
              <a:srgbClr val="D5B279"/>
            </a:solidFill>
            <a:prstDash val="solid"/>
          </a:ln>
        </p:spPr>
        <p:style>
          <a:lnRef idx="3">
            <a:schemeClr val="dk1"/>
          </a:lnRef>
          <a:fillRef idx="0">
            <a:schemeClr val="dk1"/>
          </a:fillRef>
          <a:effectRef idx="2">
            <a:schemeClr val="dk1"/>
          </a:effectRef>
          <a:fontRef idx="minor">
            <a:schemeClr val="tx1"/>
          </a:fontRef>
        </p:style>
      </p:cxnSp>
      <p:pic>
        <p:nvPicPr>
          <p:cNvPr id="6" name="Imag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25" y="146425"/>
            <a:ext cx="1686496" cy="742950"/>
          </a:xfrm>
          <a:prstGeom prst="rect">
            <a:avLst/>
          </a:prstGeom>
        </p:spPr>
      </p:pic>
      <p:sp>
        <p:nvSpPr>
          <p:cNvPr id="7" name="Titre 1"/>
          <p:cNvSpPr>
            <a:spLocks noGrp="1"/>
          </p:cNvSpPr>
          <p:nvPr>
            <p:ph type="title" hasCustomPrompt="1"/>
          </p:nvPr>
        </p:nvSpPr>
        <p:spPr>
          <a:xfrm>
            <a:off x="162211" y="1072776"/>
            <a:ext cx="1152524" cy="5328023"/>
          </a:xfrm>
          <a:solidFill>
            <a:srgbClr val="F8F8F8"/>
          </a:solidFill>
          <a:ln>
            <a:noFill/>
          </a:ln>
        </p:spPr>
        <p:style>
          <a:lnRef idx="0">
            <a:schemeClr val="accent3"/>
          </a:lnRef>
          <a:fillRef idx="3">
            <a:schemeClr val="accent3"/>
          </a:fillRef>
          <a:effectRef idx="3">
            <a:schemeClr val="accent3"/>
          </a:effectRef>
          <a:fontRef idx="none"/>
        </p:style>
        <p:txBody>
          <a:bodyPr vert="wordArtVert">
            <a:noAutofit/>
          </a:bodyPr>
          <a:lstStyle>
            <a:lvl1pPr>
              <a:defRPr sz="3600" u="none"/>
            </a:lvl1pPr>
          </a:lstStyle>
          <a:p>
            <a:r>
              <a:rPr lang="fr-SN" dirty="0"/>
              <a:t>SOMMAIRE</a:t>
            </a:r>
            <a:endParaRPr lang="fr-FR" dirty="0"/>
          </a:p>
        </p:txBody>
      </p:sp>
    </p:spTree>
    <p:extLst>
      <p:ext uri="{BB962C8B-B14F-4D97-AF65-F5344CB8AC3E}">
        <p14:creationId xmlns:p14="http://schemas.microsoft.com/office/powerpoint/2010/main" val="2435563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9172" y="64249"/>
            <a:ext cx="1686496" cy="742950"/>
          </a:xfrm>
          <a:prstGeom prst="rect">
            <a:avLst/>
          </a:prstGeom>
        </p:spPr>
      </p:pic>
      <p:sp>
        <p:nvSpPr>
          <p:cNvPr id="2" name="Titre 1"/>
          <p:cNvSpPr>
            <a:spLocks noGrp="1"/>
          </p:cNvSpPr>
          <p:nvPr>
            <p:ph type="title" hasCustomPrompt="1"/>
          </p:nvPr>
        </p:nvSpPr>
        <p:spPr>
          <a:xfrm>
            <a:off x="1476373" y="62257"/>
            <a:ext cx="7172325" cy="808067"/>
          </a:xfrm>
          <a:noFill/>
          <a:effectLst/>
        </p:spPr>
        <p:style>
          <a:lnRef idx="0">
            <a:schemeClr val="accent6"/>
          </a:lnRef>
          <a:fillRef idx="3">
            <a:schemeClr val="accent6"/>
          </a:fillRef>
          <a:effectRef idx="3">
            <a:schemeClr val="accent6"/>
          </a:effectRef>
          <a:fontRef idx="none"/>
        </p:style>
        <p:txBody>
          <a:bodyPr/>
          <a:lstStyle>
            <a:lvl1pPr>
              <a:defRPr u="none">
                <a:ln>
                  <a:noFill/>
                </a:ln>
                <a:effectLst/>
              </a:defRPr>
            </a:lvl1pPr>
          </a:lstStyle>
          <a:p>
            <a:r>
              <a:rPr lang="fr-FR" dirty="0"/>
              <a:t>MODIFIEZ LE STYLE DU TITRE</a:t>
            </a:r>
          </a:p>
        </p:txBody>
      </p:sp>
      <p:sp>
        <p:nvSpPr>
          <p:cNvPr id="3" name="Espace réservé de la date 2"/>
          <p:cNvSpPr>
            <a:spLocks noGrp="1"/>
          </p:cNvSpPr>
          <p:nvPr>
            <p:ph type="dt" sz="half" idx="10"/>
          </p:nvPr>
        </p:nvSpPr>
        <p:spPr/>
        <p:txBody>
          <a:bodyPr/>
          <a:lstStyle/>
          <a:p>
            <a:fld id="{28573735-392F-4981-B83D-575E2CD73547}" type="datetime1">
              <a:rPr lang="fr-FR" smtClean="0"/>
              <a:t>19/06/2022</a:t>
            </a:fld>
            <a:endParaRPr lang="fr-FR"/>
          </a:p>
        </p:txBody>
      </p:sp>
      <p:sp>
        <p:nvSpPr>
          <p:cNvPr id="4" name="Espace réservé du pied de page 3"/>
          <p:cNvSpPr>
            <a:spLocks noGrp="1"/>
          </p:cNvSpPr>
          <p:nvPr>
            <p:ph type="ftr" sz="quarter" idx="11"/>
          </p:nvPr>
        </p:nvSpPr>
        <p:spPr/>
        <p:txBody>
          <a:bodyPr/>
          <a:lstStyle/>
          <a:p>
            <a:r>
              <a:rPr lang="fr-SN"/>
              <a:t>Diffusion Externe et Interne  © 2020 Isep Diamniadio.</a:t>
            </a:r>
            <a:endParaRPr lang="fr-FR"/>
          </a:p>
        </p:txBody>
      </p:sp>
      <p:sp>
        <p:nvSpPr>
          <p:cNvPr id="5" name="Espace réservé du numéro de diapositive 4"/>
          <p:cNvSpPr>
            <a:spLocks noGrp="1"/>
          </p:cNvSpPr>
          <p:nvPr>
            <p:ph type="sldNum" sz="quarter" idx="12"/>
          </p:nvPr>
        </p:nvSpPr>
        <p:spPr/>
        <p:txBody>
          <a:bodyPr/>
          <a:lstStyle/>
          <a:p>
            <a:fld id="{C5FA3971-119C-4872-A166-F7909A62CE4D}" type="slidenum">
              <a:rPr lang="fr-FR" smtClean="0"/>
              <a:t>‹N°›</a:t>
            </a:fld>
            <a:endParaRPr lang="fr-FR"/>
          </a:p>
        </p:txBody>
      </p:sp>
      <p:cxnSp>
        <p:nvCxnSpPr>
          <p:cNvPr id="7" name="Connecteur droit 6"/>
          <p:cNvCxnSpPr/>
          <p:nvPr userDrawn="1"/>
        </p:nvCxnSpPr>
        <p:spPr>
          <a:xfrm>
            <a:off x="1457324" y="870325"/>
            <a:ext cx="10734676" cy="9526"/>
          </a:xfrm>
          <a:prstGeom prst="line">
            <a:avLst/>
          </a:prstGeom>
          <a:ln w="28575">
            <a:solidFill>
              <a:srgbClr val="D5B279"/>
            </a:solidFill>
            <a:prstDash val="solid"/>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411254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4221192" y="0"/>
            <a:ext cx="7970808" cy="661419"/>
          </a:xfrm>
        </p:spPr>
        <p:txBody>
          <a:bodyPr/>
          <a:lstStyle>
            <a:lvl1pPr>
              <a:defRPr>
                <a:solidFill>
                  <a:schemeClr val="accent2">
                    <a:lumMod val="50000"/>
                  </a:schemeClr>
                </a:solidFill>
                <a:latin typeface="+mn-lt"/>
              </a:defRPr>
            </a:lvl1pPr>
          </a:lstStyle>
          <a:p>
            <a:r>
              <a:rPr lang="fr-FR" dirty="0"/>
              <a:t>Modifiez le style du titre</a:t>
            </a:r>
          </a:p>
        </p:txBody>
      </p:sp>
      <p:sp>
        <p:nvSpPr>
          <p:cNvPr id="3" name="Espace réservé du contenu 2"/>
          <p:cNvSpPr>
            <a:spLocks noGrp="1"/>
          </p:cNvSpPr>
          <p:nvPr>
            <p:ph idx="1"/>
          </p:nvPr>
        </p:nvSpPr>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de la date 3"/>
          <p:cNvSpPr>
            <a:spLocks noGrp="1"/>
          </p:cNvSpPr>
          <p:nvPr>
            <p:ph type="dt" sz="half" idx="10"/>
          </p:nvPr>
        </p:nvSpPr>
        <p:spPr/>
        <p:txBody>
          <a:bodyPr/>
          <a:lstStyle/>
          <a:p>
            <a:fld id="{3255323A-C63A-4967-A4EF-2A7CFC0553E3}" type="datetime1">
              <a:rPr lang="fr-FR" smtClean="0"/>
              <a:t>19/06/2022</a:t>
            </a:fld>
            <a:endParaRPr lang="fr-FR"/>
          </a:p>
        </p:txBody>
      </p:sp>
      <p:sp>
        <p:nvSpPr>
          <p:cNvPr id="5" name="Espace réservé du pied de page 4"/>
          <p:cNvSpPr>
            <a:spLocks noGrp="1"/>
          </p:cNvSpPr>
          <p:nvPr>
            <p:ph type="ftr" sz="quarter" idx="11"/>
          </p:nvPr>
        </p:nvSpPr>
        <p:spPr>
          <a:xfrm>
            <a:off x="0" y="6480170"/>
            <a:ext cx="4114800" cy="365125"/>
          </a:xfrm>
        </p:spPr>
        <p:txBody>
          <a:bodyPr/>
          <a:lstStyle/>
          <a:p>
            <a:r>
              <a:rPr lang="fr-SN"/>
              <a:t>Diffusion Externe et Interne  © 2020 Isep Diamniadio.</a:t>
            </a:r>
            <a:endParaRPr lang="fr-FR" dirty="0"/>
          </a:p>
        </p:txBody>
      </p:sp>
      <p:sp>
        <p:nvSpPr>
          <p:cNvPr id="6" name="Espace réservé du numéro de diapositive 5"/>
          <p:cNvSpPr>
            <a:spLocks noGrp="1"/>
          </p:cNvSpPr>
          <p:nvPr>
            <p:ph type="sldNum" sz="quarter" idx="12"/>
          </p:nvPr>
        </p:nvSpPr>
        <p:spPr>
          <a:xfrm>
            <a:off x="9477375" y="6480172"/>
            <a:ext cx="2743200" cy="365125"/>
          </a:xfrm>
        </p:spPr>
        <p:txBody>
          <a:bodyPr/>
          <a:lstStyle/>
          <a:p>
            <a:fld id="{C5FA3971-119C-4872-A166-F7909A62CE4D}" type="slidenum">
              <a:rPr lang="fr-FR" smtClean="0"/>
              <a:t>‹N°›</a:t>
            </a:fld>
            <a:endParaRPr lang="fr-FR"/>
          </a:p>
        </p:txBody>
      </p:sp>
    </p:spTree>
    <p:extLst>
      <p:ext uri="{BB962C8B-B14F-4D97-AF65-F5344CB8AC3E}">
        <p14:creationId xmlns:p14="http://schemas.microsoft.com/office/powerpoint/2010/main" val="3675765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B8324E91-1CA3-4AEF-B8EA-F83E247B34DE}" type="datetime1">
              <a:rPr lang="fr-FR" smtClean="0"/>
              <a:t>19/06/2022</a:t>
            </a:fld>
            <a:endParaRPr lang="fr-FR"/>
          </a:p>
        </p:txBody>
      </p:sp>
      <p:sp>
        <p:nvSpPr>
          <p:cNvPr id="5" name="Espace réservé du pied de page 4"/>
          <p:cNvSpPr>
            <a:spLocks noGrp="1"/>
          </p:cNvSpPr>
          <p:nvPr>
            <p:ph type="ftr" sz="quarter" idx="11"/>
          </p:nvPr>
        </p:nvSpPr>
        <p:spPr/>
        <p:txBody>
          <a:bodyPr/>
          <a:lstStyle/>
          <a:p>
            <a:r>
              <a:rPr lang="fr-SN"/>
              <a:t>Diffusion Externe et Interne  © 2020 Isep Diamniadio.</a:t>
            </a:r>
            <a:endParaRPr lang="fr-FR"/>
          </a:p>
        </p:txBody>
      </p:sp>
      <p:sp>
        <p:nvSpPr>
          <p:cNvPr id="6" name="Espace réservé du numéro de diapositive 5"/>
          <p:cNvSpPr>
            <a:spLocks noGrp="1"/>
          </p:cNvSpPr>
          <p:nvPr>
            <p:ph type="sldNum" sz="quarter" idx="12"/>
          </p:nvPr>
        </p:nvSpPr>
        <p:spPr/>
        <p:txBody>
          <a:bodyPr/>
          <a:lstStyle/>
          <a:p>
            <a:fld id="{C5FA3971-119C-4872-A166-F7909A62CE4D}" type="slidenum">
              <a:rPr lang="fr-FR" smtClean="0"/>
              <a:t>‹N°›</a:t>
            </a:fld>
            <a:endParaRPr lang="fr-FR"/>
          </a:p>
        </p:txBody>
      </p:sp>
    </p:spTree>
    <p:extLst>
      <p:ext uri="{BB962C8B-B14F-4D97-AF65-F5344CB8AC3E}">
        <p14:creationId xmlns:p14="http://schemas.microsoft.com/office/powerpoint/2010/main" val="168946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p:cNvSpPr>
            <a:spLocks noGrp="1"/>
          </p:cNvSpPr>
          <p:nvPr>
            <p:ph type="dt" sz="half" idx="10"/>
          </p:nvPr>
        </p:nvSpPr>
        <p:spPr/>
        <p:txBody>
          <a:bodyPr/>
          <a:lstStyle/>
          <a:p>
            <a:fld id="{937A3713-2A7C-4E4D-910F-3DAADAC5EDFF}" type="datetime1">
              <a:rPr lang="fr-FR" smtClean="0"/>
              <a:t>19/06/2022</a:t>
            </a:fld>
            <a:endParaRPr lang="fr-FR"/>
          </a:p>
        </p:txBody>
      </p:sp>
      <p:sp>
        <p:nvSpPr>
          <p:cNvPr id="6" name="Espace réservé du pied de page 5"/>
          <p:cNvSpPr>
            <a:spLocks noGrp="1"/>
          </p:cNvSpPr>
          <p:nvPr>
            <p:ph type="ftr" sz="quarter" idx="11"/>
          </p:nvPr>
        </p:nvSpPr>
        <p:spPr/>
        <p:txBody>
          <a:bodyPr/>
          <a:lstStyle/>
          <a:p>
            <a:r>
              <a:rPr lang="fr-SN"/>
              <a:t>Diffusion Externe et Interne  © 2020 Isep Diamniadio.</a:t>
            </a:r>
            <a:endParaRPr lang="fr-FR"/>
          </a:p>
        </p:txBody>
      </p:sp>
      <p:sp>
        <p:nvSpPr>
          <p:cNvPr id="7" name="Espace réservé du numéro de diapositive 6"/>
          <p:cNvSpPr>
            <a:spLocks noGrp="1"/>
          </p:cNvSpPr>
          <p:nvPr>
            <p:ph type="sldNum" sz="quarter" idx="12"/>
          </p:nvPr>
        </p:nvSpPr>
        <p:spPr/>
        <p:txBody>
          <a:bodyPr/>
          <a:lstStyle/>
          <a:p>
            <a:fld id="{C5FA3971-119C-4872-A166-F7909A62CE4D}" type="slidenum">
              <a:rPr lang="fr-FR" smtClean="0"/>
              <a:t>‹N°›</a:t>
            </a:fld>
            <a:endParaRPr lang="fr-FR"/>
          </a:p>
        </p:txBody>
      </p:sp>
    </p:spTree>
    <p:extLst>
      <p:ext uri="{BB962C8B-B14F-4D97-AF65-F5344CB8AC3E}">
        <p14:creationId xmlns:p14="http://schemas.microsoft.com/office/powerpoint/2010/main" val="551848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fld id="{1CB2C682-B8FC-45A1-8232-A66FDBE44DBC}" type="datetime1">
              <a:rPr lang="fr-FR" smtClean="0"/>
              <a:t>19/06/2022</a:t>
            </a:fld>
            <a:endParaRPr lang="fr-FR"/>
          </a:p>
        </p:txBody>
      </p:sp>
      <p:sp>
        <p:nvSpPr>
          <p:cNvPr id="8" name="Espace réservé du pied de page 7"/>
          <p:cNvSpPr>
            <a:spLocks noGrp="1"/>
          </p:cNvSpPr>
          <p:nvPr>
            <p:ph type="ftr" sz="quarter" idx="11"/>
          </p:nvPr>
        </p:nvSpPr>
        <p:spPr/>
        <p:txBody>
          <a:bodyPr/>
          <a:lstStyle/>
          <a:p>
            <a:r>
              <a:rPr lang="fr-SN"/>
              <a:t>Diffusion Externe et Interne  © 2020 Isep Diamniadio.</a:t>
            </a:r>
            <a:endParaRPr lang="fr-FR"/>
          </a:p>
        </p:txBody>
      </p:sp>
      <p:sp>
        <p:nvSpPr>
          <p:cNvPr id="9" name="Espace réservé du numéro de diapositive 8"/>
          <p:cNvSpPr>
            <a:spLocks noGrp="1"/>
          </p:cNvSpPr>
          <p:nvPr>
            <p:ph type="sldNum" sz="quarter" idx="12"/>
          </p:nvPr>
        </p:nvSpPr>
        <p:spPr/>
        <p:txBody>
          <a:bodyPr/>
          <a:lstStyle/>
          <a:p>
            <a:fld id="{C5FA3971-119C-4872-A166-F7909A62CE4D}" type="slidenum">
              <a:rPr lang="fr-FR" smtClean="0"/>
              <a:t>‹N°›</a:t>
            </a:fld>
            <a:endParaRPr lang="fr-FR"/>
          </a:p>
        </p:txBody>
      </p:sp>
    </p:spTree>
    <p:extLst>
      <p:ext uri="{BB962C8B-B14F-4D97-AF65-F5344CB8AC3E}">
        <p14:creationId xmlns:p14="http://schemas.microsoft.com/office/powerpoint/2010/main" val="12486998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5BB4A9AD-4207-4438-B487-B9966761E8D1}" type="datetime1">
              <a:rPr lang="fr-FR" smtClean="0"/>
              <a:t>19/06/2022</a:t>
            </a:fld>
            <a:endParaRPr lang="fr-FR"/>
          </a:p>
        </p:txBody>
      </p:sp>
      <p:sp>
        <p:nvSpPr>
          <p:cNvPr id="6" name="Espace réservé du pied de page 5"/>
          <p:cNvSpPr>
            <a:spLocks noGrp="1"/>
          </p:cNvSpPr>
          <p:nvPr>
            <p:ph type="ftr" sz="quarter" idx="11"/>
          </p:nvPr>
        </p:nvSpPr>
        <p:spPr/>
        <p:txBody>
          <a:bodyPr/>
          <a:lstStyle/>
          <a:p>
            <a:r>
              <a:rPr lang="fr-SN"/>
              <a:t>Diffusion Externe et Interne  © 2020 Isep Diamniadio.</a:t>
            </a:r>
            <a:endParaRPr lang="fr-FR"/>
          </a:p>
        </p:txBody>
      </p:sp>
      <p:sp>
        <p:nvSpPr>
          <p:cNvPr id="7" name="Espace réservé du numéro de diapositive 6"/>
          <p:cNvSpPr>
            <a:spLocks noGrp="1"/>
          </p:cNvSpPr>
          <p:nvPr>
            <p:ph type="sldNum" sz="quarter" idx="12"/>
          </p:nvPr>
        </p:nvSpPr>
        <p:spPr/>
        <p:txBody>
          <a:bodyPr/>
          <a:lstStyle/>
          <a:p>
            <a:fld id="{C5FA3971-119C-4872-A166-F7909A62CE4D}" type="slidenum">
              <a:rPr lang="fr-FR" smtClean="0"/>
              <a:t>‹N°›</a:t>
            </a:fld>
            <a:endParaRPr lang="fr-FR"/>
          </a:p>
        </p:txBody>
      </p:sp>
    </p:spTree>
    <p:extLst>
      <p:ext uri="{BB962C8B-B14F-4D97-AF65-F5344CB8AC3E}">
        <p14:creationId xmlns:p14="http://schemas.microsoft.com/office/powerpoint/2010/main" val="2282186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2A0BCCD8-AD38-4F42-85C2-50B7440DD07F}" type="datetime1">
              <a:rPr lang="fr-FR" smtClean="0"/>
              <a:t>19/06/2022</a:t>
            </a:fld>
            <a:endParaRPr lang="fr-FR"/>
          </a:p>
        </p:txBody>
      </p:sp>
      <p:sp>
        <p:nvSpPr>
          <p:cNvPr id="6" name="Espace réservé du pied de page 5"/>
          <p:cNvSpPr>
            <a:spLocks noGrp="1"/>
          </p:cNvSpPr>
          <p:nvPr>
            <p:ph type="ftr" sz="quarter" idx="11"/>
          </p:nvPr>
        </p:nvSpPr>
        <p:spPr/>
        <p:txBody>
          <a:bodyPr/>
          <a:lstStyle/>
          <a:p>
            <a:r>
              <a:rPr lang="fr-SN"/>
              <a:t>Diffusion Externe et Interne  © 2020 Isep Diamniadio.</a:t>
            </a:r>
            <a:endParaRPr lang="fr-FR"/>
          </a:p>
        </p:txBody>
      </p:sp>
      <p:sp>
        <p:nvSpPr>
          <p:cNvPr id="7" name="Espace réservé du numéro de diapositive 6"/>
          <p:cNvSpPr>
            <a:spLocks noGrp="1"/>
          </p:cNvSpPr>
          <p:nvPr>
            <p:ph type="sldNum" sz="quarter" idx="12"/>
          </p:nvPr>
        </p:nvSpPr>
        <p:spPr/>
        <p:txBody>
          <a:bodyPr/>
          <a:lstStyle/>
          <a:p>
            <a:fld id="{C5FA3971-119C-4872-A166-F7909A62CE4D}" type="slidenum">
              <a:rPr lang="fr-FR" smtClean="0"/>
              <a:t>‹N°›</a:t>
            </a:fld>
            <a:endParaRPr lang="fr-FR"/>
          </a:p>
        </p:txBody>
      </p:sp>
    </p:spTree>
    <p:extLst>
      <p:ext uri="{BB962C8B-B14F-4D97-AF65-F5344CB8AC3E}">
        <p14:creationId xmlns:p14="http://schemas.microsoft.com/office/powerpoint/2010/main" val="3835063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1" y="0"/>
            <a:ext cx="7172325" cy="808067"/>
          </a:xfrm>
          <a:prstGeom prst="rect">
            <a:avLst/>
          </a:prstGeom>
        </p:spPr>
        <p:txBody>
          <a:bodyPr vert="horz" lIns="91440" tIns="45720" rIns="91440" bIns="45720" rtlCol="0" anchor="ctr">
            <a:normAutofit/>
          </a:bodyPr>
          <a:lstStyle/>
          <a:p>
            <a:r>
              <a:rPr lang="fr-FR" dirty="0"/>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de la date 3"/>
          <p:cNvSpPr>
            <a:spLocks noGrp="1"/>
          </p:cNvSpPr>
          <p:nvPr>
            <p:ph type="dt" sz="half" idx="2"/>
          </p:nvPr>
        </p:nvSpPr>
        <p:spPr>
          <a:xfrm>
            <a:off x="4724400" y="6480171"/>
            <a:ext cx="27432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EBA129CA-B7E1-4650-9054-EC76FEAE4131}" type="datetime1">
              <a:rPr lang="fr-FR" smtClean="0"/>
              <a:t>19/06/2022</a:t>
            </a:fld>
            <a:endParaRPr lang="fr-FR"/>
          </a:p>
        </p:txBody>
      </p:sp>
      <p:sp>
        <p:nvSpPr>
          <p:cNvPr id="5" name="Espace réservé du pied de page 4"/>
          <p:cNvSpPr>
            <a:spLocks noGrp="1"/>
          </p:cNvSpPr>
          <p:nvPr>
            <p:ph type="ftr" sz="quarter" idx="3"/>
          </p:nvPr>
        </p:nvSpPr>
        <p:spPr>
          <a:xfrm>
            <a:off x="9525" y="6480173"/>
            <a:ext cx="4114800" cy="365125"/>
          </a:xfrm>
          <a:prstGeom prst="rect">
            <a:avLst/>
          </a:prstGeom>
        </p:spPr>
        <p:txBody>
          <a:bodyPr vert="horz" lIns="91440" tIns="45720" rIns="91440" bIns="45720" rtlCol="0" anchor="ctr"/>
          <a:lstStyle>
            <a:lvl1pPr algn="l">
              <a:defRPr sz="1200">
                <a:solidFill>
                  <a:schemeClr val="bg1">
                    <a:lumMod val="75000"/>
                  </a:schemeClr>
                </a:solidFill>
              </a:defRPr>
            </a:lvl1pPr>
          </a:lstStyle>
          <a:p>
            <a:r>
              <a:rPr lang="fr-SN"/>
              <a:t>Diffusion Externe et Interne  © 2020 Isep Diamniadio.</a:t>
            </a:r>
            <a:endParaRPr lang="fr-FR" dirty="0"/>
          </a:p>
        </p:txBody>
      </p:sp>
      <p:sp>
        <p:nvSpPr>
          <p:cNvPr id="6" name="Espace réservé du numéro de diapositive 5"/>
          <p:cNvSpPr>
            <a:spLocks noGrp="1"/>
          </p:cNvSpPr>
          <p:nvPr>
            <p:ph type="sldNum" sz="quarter" idx="4"/>
          </p:nvPr>
        </p:nvSpPr>
        <p:spPr>
          <a:xfrm>
            <a:off x="9448800" y="6480172"/>
            <a:ext cx="2743200" cy="365125"/>
          </a:xfrm>
          <a:prstGeom prst="rect">
            <a:avLst/>
          </a:prstGeom>
        </p:spPr>
        <p:txBody>
          <a:bodyPr vert="horz" lIns="91440" tIns="45720" rIns="91440" bIns="45720" rtlCol="0" anchor="ctr"/>
          <a:lstStyle>
            <a:lvl1pPr algn="r">
              <a:defRPr sz="1200">
                <a:solidFill>
                  <a:schemeClr val="bg1">
                    <a:lumMod val="75000"/>
                  </a:schemeClr>
                </a:solidFill>
              </a:defRPr>
            </a:lvl1pPr>
          </a:lstStyle>
          <a:p>
            <a:fld id="{C5FA3971-119C-4872-A166-F7909A62CE4D}" type="slidenum">
              <a:rPr lang="fr-FR" smtClean="0"/>
              <a:pPr/>
              <a:t>‹N°›</a:t>
            </a:fld>
            <a:endParaRPr lang="fr-FR"/>
          </a:p>
        </p:txBody>
      </p:sp>
    </p:spTree>
    <p:extLst>
      <p:ext uri="{BB962C8B-B14F-4D97-AF65-F5344CB8AC3E}">
        <p14:creationId xmlns:p14="http://schemas.microsoft.com/office/powerpoint/2010/main" val="3207168847"/>
      </p:ext>
    </p:extLst>
  </p:cSld>
  <p:clrMap bg1="lt1" tx1="dk1" bg2="lt2" tx2="dk2" accent1="accent1" accent2="accent2" accent3="accent3" accent4="accent4" accent5="accent5" accent6="accent6" hlink="hlink" folHlink="folHlink"/>
  <p:sldLayoutIdLst>
    <p:sldLayoutId id="2147483649" r:id="rId1"/>
    <p:sldLayoutId id="2147483655" r:id="rId2"/>
    <p:sldLayoutId id="2147483654" r:id="rId3"/>
    <p:sldLayoutId id="2147483650" r:id="rId4"/>
    <p:sldLayoutId id="2147483651" r:id="rId5"/>
    <p:sldLayoutId id="2147483652" r:id="rId6"/>
    <p:sldLayoutId id="2147483653"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b="1" u="sng" kern="1200">
          <a:solidFill>
            <a:srgbClr val="5D3D23"/>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7gueyeabou17@gmail.com" TargetMode="Externa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4.jpeg"/><Relationship Id="rId1" Type="http://schemas.openxmlformats.org/officeDocument/2006/relationships/slideLayout" Target="../slideLayouts/slideLayout3.xml"/><Relationship Id="rId6" Type="http://schemas.microsoft.com/office/2007/relationships/hdphoto" Target="../media/hdphoto6.wdp"/><Relationship Id="rId5" Type="http://schemas.openxmlformats.org/officeDocument/2006/relationships/image" Target="../media/image16.jpeg"/><Relationship Id="rId4" Type="http://schemas.openxmlformats.org/officeDocument/2006/relationships/image" Target="../media/image15.jpg"/></Relationships>
</file>

<file path=ppt/slides/_rels/slide11.xml.rels><?xml version="1.0" encoding="UTF-8" standalone="yes"?>
<Relationships xmlns="http://schemas.openxmlformats.org/package/2006/relationships"><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17.png"/><Relationship Id="rId1" Type="http://schemas.openxmlformats.org/officeDocument/2006/relationships/slideLayout" Target="../slideLayouts/slideLayout3.xml"/><Relationship Id="rId6" Type="http://schemas.openxmlformats.org/officeDocument/2006/relationships/image" Target="../media/image19.png"/><Relationship Id="rId5" Type="http://schemas.microsoft.com/office/2007/relationships/hdphoto" Target="../media/hdphoto8.wdp"/><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20.png"/><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microsoft.com/office/2007/relationships/hdphoto" Target="../media/hdphoto11.wdp"/><Relationship Id="rId7" Type="http://schemas.microsoft.com/office/2007/relationships/hdphoto" Target="../media/hdphoto13.wdp"/><Relationship Id="rId2" Type="http://schemas.openxmlformats.org/officeDocument/2006/relationships/image" Target="../media/image22.png"/><Relationship Id="rId1" Type="http://schemas.openxmlformats.org/officeDocument/2006/relationships/slideLayout" Target="../slideLayouts/slideLayout3.xml"/><Relationship Id="rId6" Type="http://schemas.openxmlformats.org/officeDocument/2006/relationships/image" Target="../media/image24.png"/><Relationship Id="rId5" Type="http://schemas.microsoft.com/office/2007/relationships/hdphoto" Target="../media/hdphoto12.wdp"/><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microsoft.com/office/2007/relationships/hdphoto" Target="../media/hdphoto14.wdp"/><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7gueyeabou17@gmail.com" TargetMode="External"/><Relationship Id="rId1" Type="http://schemas.openxmlformats.org/officeDocument/2006/relationships/slideLayout" Target="../slideLayouts/slideLayout1.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3.xml"/><Relationship Id="rId5" Type="http://schemas.openxmlformats.org/officeDocument/2006/relationships/hyperlink" Target="mailto:7gueyeabou17@gmail.com" TargetMode="External"/><Relationship Id="rId4" Type="http://schemas.openxmlformats.org/officeDocument/2006/relationships/image" Target="../media/image11.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microsoft.com/office/2007/relationships/hdphoto" Target="../media/hdphoto15.wdp"/><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3.xml"/><Relationship Id="rId4" Type="http://schemas.openxmlformats.org/officeDocument/2006/relationships/image" Target="../media/image7.jp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7gueyeabou17@gmail.com" TargetMode="External"/><Relationship Id="rId1" Type="http://schemas.openxmlformats.org/officeDocument/2006/relationships/slideLayout" Target="../slideLayouts/slideLayout1.xml"/><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3" Type="http://schemas.microsoft.com/office/2007/relationships/hdphoto" Target="../media/hdphoto16.wdp"/><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3.xml"/><Relationship Id="rId5" Type="http://schemas.openxmlformats.org/officeDocument/2006/relationships/hyperlink" Target="mailto:7gueyeabou17@gmail.com" TargetMode="External"/><Relationship Id="rId4" Type="http://schemas.openxmlformats.org/officeDocument/2006/relationships/image" Target="../media/image11.jpe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7gueyeabou17@gmail.com" TargetMode="External"/><Relationship Id="rId1" Type="http://schemas.openxmlformats.org/officeDocument/2006/relationships/slideLayout" Target="../slideLayouts/slideLayout1.xml"/><Relationship Id="rId4" Type="http://schemas.microsoft.com/office/2007/relationships/hdphoto" Target="../media/hdphoto1.wdp"/></Relationships>
</file>

<file path=ppt/slides/_rels/slide3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3.xml"/><Relationship Id="rId5" Type="http://schemas.openxmlformats.org/officeDocument/2006/relationships/hyperlink" Target="mailto:7gueyeabou17@gmail.com" TargetMode="External"/><Relationship Id="rId4" Type="http://schemas.openxmlformats.org/officeDocument/2006/relationships/image" Target="../media/image11.jpe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7gueyeabou17@gmail.com" TargetMode="External"/><Relationship Id="rId1" Type="http://schemas.openxmlformats.org/officeDocument/2006/relationships/slideLayout" Target="../slideLayouts/slideLayout1.xml"/><Relationship Id="rId4" Type="http://schemas.microsoft.com/office/2007/relationships/hdphoto" Target="../media/hdphoto1.wdp"/></Relationships>
</file>

<file path=ppt/slides/_rels/slide3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3.xml"/><Relationship Id="rId5" Type="http://schemas.openxmlformats.org/officeDocument/2006/relationships/hyperlink" Target="mailto:7gueyeabou17@gmail.com" TargetMode="External"/><Relationship Id="rId4" Type="http://schemas.openxmlformats.org/officeDocument/2006/relationships/image" Target="../media/image11.jpe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7gueyeabou17@gmail.com" TargetMode="External"/><Relationship Id="rId1" Type="http://schemas.openxmlformats.org/officeDocument/2006/relationships/slideLayout" Target="../slideLayouts/slideLayout1.xml"/><Relationship Id="rId4" Type="http://schemas.microsoft.com/office/2007/relationships/hdphoto" Target="../media/hdphoto1.wdp"/></Relationships>
</file>

<file path=ppt/slides/_rels/slide3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3.xml"/><Relationship Id="rId5" Type="http://schemas.openxmlformats.org/officeDocument/2006/relationships/hyperlink" Target="mailto:7gueyeabou17@gmail.com" TargetMode="External"/><Relationship Id="rId4" Type="http://schemas.openxmlformats.org/officeDocument/2006/relationships/image" Target="../media/image11.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7gueyeabou17@gmail.com" TargetMode="External"/><Relationship Id="rId1" Type="http://schemas.openxmlformats.org/officeDocument/2006/relationships/slideLayout" Target="../slideLayouts/slideLayout1.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3.xml"/><Relationship Id="rId5" Type="http://schemas.openxmlformats.org/officeDocument/2006/relationships/hyperlink" Target="mailto:7gueyeabou17@gmail.com" TargetMode="Externa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2.jpeg"/><Relationship Id="rId1" Type="http://schemas.openxmlformats.org/officeDocument/2006/relationships/slideLayout" Target="../slideLayouts/slideLayout3.xml"/><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736238" y="2497931"/>
            <a:ext cx="10719523" cy="1862138"/>
          </a:xfrm>
        </p:spPr>
        <p:txBody>
          <a:bodyPr>
            <a:noAutofit/>
          </a:bodyPr>
          <a:lstStyle/>
          <a:p>
            <a:pPr algn="ctr">
              <a:lnSpc>
                <a:spcPts val="3000"/>
              </a:lnSpc>
            </a:pP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Recherche Opérationnelle</a:t>
            </a:r>
            <a:b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6000" b="1" i="1" dirty="0">
                <a:effectLst>
                  <a:outerShdw blurRad="38100" dist="38100" dir="2700000" algn="tl">
                    <a:srgbClr val="000000">
                      <a:alpha val="43137"/>
                    </a:srgbClr>
                  </a:outerShdw>
                </a:effectLst>
                <a:latin typeface="Times New Roman" pitchFamily="18" charset="0"/>
                <a:cs typeface="Times New Roman" pitchFamily="18" charset="0"/>
              </a:rPr>
            </a:br>
            <a:r>
              <a:rPr lang="fr-FR" sz="48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t/>
            </a:r>
            <a:br>
              <a:rPr lang="fr-FR" sz="48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b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Optimisation appliquée en ingénierie</a:t>
            </a:r>
            <a:r>
              <a:rPr lang="fr-FR" sz="48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4800" b="1" i="1" dirty="0">
                <a:effectLst>
                  <a:outerShdw blurRad="38100" dist="38100" dir="2700000" algn="tl">
                    <a:srgbClr val="000000">
                      <a:alpha val="43137"/>
                    </a:srgbClr>
                  </a:outerShdw>
                </a:effectLst>
                <a:latin typeface="Times New Roman" pitchFamily="18" charset="0"/>
                <a:cs typeface="Times New Roman" pitchFamily="18" charset="0"/>
              </a:rPr>
            </a:br>
            <a:endParaRPr lang="fr-FR" sz="6000" b="1" i="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Sous-titre 2"/>
          <p:cNvSpPr>
            <a:spLocks noGrp="1"/>
          </p:cNvSpPr>
          <p:nvPr>
            <p:ph type="subTitle" idx="1"/>
          </p:nvPr>
        </p:nvSpPr>
        <p:spPr>
          <a:xfrm>
            <a:off x="2239230" y="5467174"/>
            <a:ext cx="6677025" cy="796924"/>
          </a:xfrm>
        </p:spPr>
        <p:txBody>
          <a:bodyPr>
            <a:normAutofit fontScale="25000" lnSpcReduction="20000"/>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err="1">
                <a:ln>
                  <a:noFill/>
                </a:ln>
                <a:solidFill>
                  <a:srgbClr val="5D3D23"/>
                </a:solidFill>
                <a:effectLst/>
                <a:uLnTx/>
                <a:uFillTx/>
                <a:latin typeface="Arial Rounded MT Bold" panose="020F0704030504030204" pitchFamily="34" charset="0"/>
                <a:cs typeface="Times New Roman" pitchFamily="18" charset="0"/>
              </a:rPr>
              <a:t>Drt</a:t>
            </a: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Abdourahmane GUEYE</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0" i="0"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77 509 95 64</a:t>
            </a:r>
            <a:endPar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 </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gueyeabou17@gmail.com</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25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t>
            </a:r>
            <a:r>
              <a:rPr kumimoji="0" lang="fr-FR" sz="14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lang="fr-FR" dirty="0"/>
          </a:p>
        </p:txBody>
      </p:sp>
      <p:cxnSp>
        <p:nvCxnSpPr>
          <p:cNvPr id="7" name="Connecteur droit 6">
            <a:extLst>
              <a:ext uri="{FF2B5EF4-FFF2-40B4-BE49-F238E27FC236}">
                <a16:creationId xmlns:a16="http://schemas.microsoft.com/office/drawing/2014/main" id="{0AC174EC-7E70-4432-B3D0-05C1A6E0BD66}"/>
              </a:ext>
            </a:extLst>
          </p:cNvPr>
          <p:cNvCxnSpPr>
            <a:cxnSpLocks/>
          </p:cNvCxnSpPr>
          <p:nvPr/>
        </p:nvCxnSpPr>
        <p:spPr>
          <a:xfrm flipH="1">
            <a:off x="976544" y="3127159"/>
            <a:ext cx="1669002"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8" name="Connecteur droit 7">
            <a:extLst>
              <a:ext uri="{FF2B5EF4-FFF2-40B4-BE49-F238E27FC236}">
                <a16:creationId xmlns:a16="http://schemas.microsoft.com/office/drawing/2014/main" id="{2DEDDB56-9E06-4CA8-BE3B-DA8FCDD1DF15}"/>
              </a:ext>
            </a:extLst>
          </p:cNvPr>
          <p:cNvCxnSpPr/>
          <p:nvPr/>
        </p:nvCxnSpPr>
        <p:spPr>
          <a:xfrm>
            <a:off x="1279864" y="2149876"/>
            <a:ext cx="0" cy="1331650"/>
          </a:xfrm>
          <a:prstGeom prst="line">
            <a:avLst/>
          </a:prstGeom>
        </p:spPr>
        <p:style>
          <a:lnRef idx="1">
            <a:schemeClr val="accent4"/>
          </a:lnRef>
          <a:fillRef idx="0">
            <a:schemeClr val="accent4"/>
          </a:fillRef>
          <a:effectRef idx="0">
            <a:schemeClr val="accent4"/>
          </a:effectRef>
          <a:fontRef idx="minor">
            <a:schemeClr val="tx1"/>
          </a:fontRef>
        </p:style>
      </p:cxnSp>
      <p:cxnSp>
        <p:nvCxnSpPr>
          <p:cNvPr id="10" name="Connecteur droit 9">
            <a:extLst>
              <a:ext uri="{FF2B5EF4-FFF2-40B4-BE49-F238E27FC236}">
                <a16:creationId xmlns:a16="http://schemas.microsoft.com/office/drawing/2014/main" id="{CE2547AA-F7DD-45AF-BF2C-BE0D7F288774}"/>
              </a:ext>
            </a:extLst>
          </p:cNvPr>
          <p:cNvCxnSpPr>
            <a:cxnSpLocks/>
          </p:cNvCxnSpPr>
          <p:nvPr/>
        </p:nvCxnSpPr>
        <p:spPr>
          <a:xfrm flipH="1">
            <a:off x="8886548" y="2143564"/>
            <a:ext cx="2640235"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11" name="Connecteur droit 10">
            <a:extLst>
              <a:ext uri="{FF2B5EF4-FFF2-40B4-BE49-F238E27FC236}">
                <a16:creationId xmlns:a16="http://schemas.microsoft.com/office/drawing/2014/main" id="{43694724-61B5-406A-BD90-2D20648FB2A7}"/>
              </a:ext>
            </a:extLst>
          </p:cNvPr>
          <p:cNvCxnSpPr>
            <a:cxnSpLocks/>
          </p:cNvCxnSpPr>
          <p:nvPr/>
        </p:nvCxnSpPr>
        <p:spPr>
          <a:xfrm>
            <a:off x="10995602" y="1166281"/>
            <a:ext cx="0" cy="1960878"/>
          </a:xfrm>
          <a:prstGeom prst="line">
            <a:avLst/>
          </a:prstGeom>
        </p:spPr>
        <p:style>
          <a:lnRef idx="1">
            <a:schemeClr val="accent4"/>
          </a:lnRef>
          <a:fillRef idx="0">
            <a:schemeClr val="accent4"/>
          </a:fillRef>
          <a:effectRef idx="0">
            <a:schemeClr val="accent4"/>
          </a:effectRef>
          <a:fontRef idx="minor">
            <a:schemeClr val="tx1"/>
          </a:fontRef>
        </p:style>
      </p:cxnSp>
      <p:pic>
        <p:nvPicPr>
          <p:cNvPr id="1026" name="Picture 2" descr="Recherche opérationnelle en logistique urbaine | Interface Transport">
            <a:extLst>
              <a:ext uri="{FF2B5EF4-FFF2-40B4-BE49-F238E27FC236}">
                <a16:creationId xmlns:a16="http://schemas.microsoft.com/office/drawing/2014/main" id="{E1264073-D560-4774-B9A5-3CC3860D5017}"/>
              </a:ext>
            </a:extLst>
          </p:cNvPr>
          <p:cNvPicPr>
            <a:picLocks noChangeAspect="1" noChangeArrowheads="1"/>
          </p:cNvPicPr>
          <p:nvPr/>
        </p:nvPicPr>
        <p:blipFill rotWithShape="1">
          <a:blip r:embed="rId3">
            <a:duotone>
              <a:schemeClr val="accent4">
                <a:shade val="45000"/>
                <a:satMod val="135000"/>
              </a:schemeClr>
              <a:prstClr val="white"/>
            </a:duotone>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rcRect l="33587" t="16121" r="31788" b="19652"/>
          <a:stretch/>
        </p:blipFill>
        <p:spPr bwMode="auto">
          <a:xfrm>
            <a:off x="9952770" y="5333393"/>
            <a:ext cx="956425" cy="1064485"/>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Connecteur droit 17">
            <a:extLst>
              <a:ext uri="{FF2B5EF4-FFF2-40B4-BE49-F238E27FC236}">
                <a16:creationId xmlns:a16="http://schemas.microsoft.com/office/drawing/2014/main" id="{384FD238-BDD0-4101-A352-40E27C65B1CD}"/>
              </a:ext>
            </a:extLst>
          </p:cNvPr>
          <p:cNvCxnSpPr/>
          <p:nvPr/>
        </p:nvCxnSpPr>
        <p:spPr>
          <a:xfrm>
            <a:off x="2352583" y="4500979"/>
            <a:ext cx="7528264" cy="0"/>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5020353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5" y="12702"/>
            <a:ext cx="10801350" cy="844569"/>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Introduction  </a:t>
            </a:r>
            <a:r>
              <a:rPr lang="fr-FR" sz="4800" b="1" i="1" dirty="0">
                <a:solidFill>
                  <a:schemeClr val="bg1"/>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Histoire</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BB876CBA-3B7E-4A89-B1EC-1EE63E78C9A2}"/>
              </a:ext>
            </a:extLst>
          </p:cNvPr>
          <p:cNvSpPr txBox="1">
            <a:spLocks/>
          </p:cNvSpPr>
          <p:nvPr/>
        </p:nvSpPr>
        <p:spPr>
          <a:xfrm>
            <a:off x="1281033" y="722658"/>
            <a:ext cx="1080135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Le Pr Blackett constitua le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Blackett Circus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avec 3 physiologues, 5 physiciens et mathématiciens, un astronome, un topographe et un officier.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Pr Blackett, ancien officier de Marine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prix Nobel de physique en 1948 )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lnSpc>
                <a:spcPct val="100000"/>
              </a:lnSpc>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Après étude statistique des tirs, Blackett diminua le tir de DCA sur éléments fixes de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20000 à 4000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du fait que les avions ennemis ne changeaient de cap pendant le tir qu’une fois sur quatre. </a:t>
            </a:r>
          </a:p>
          <a:p>
            <a:pPr marL="400050" marR="0" lvl="1"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2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lnSpc>
                <a:spcPct val="100000"/>
              </a:lnSpc>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Etudiant la corrélation entre les erreurs  de pointage radar et la nature du terrain, il détermina la taille idéale des treillis métalliques constituant ces systèmes de détection.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err="1">
                <a:ln>
                  <a:noFill/>
                </a:ln>
                <a:solidFill>
                  <a:srgbClr val="F79646">
                    <a:lumMod val="75000"/>
                  </a:srgbClr>
                </a:solidFill>
                <a:effectLst/>
                <a:uLnTx/>
                <a:uFillTx/>
                <a:latin typeface="Times New Roman" pitchFamily="18" charset="0"/>
                <a:ea typeface="+mn-ea"/>
                <a:cs typeface="Times New Roman" pitchFamily="18" charset="0"/>
              </a:rPr>
              <a:t>Army</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err="1">
                <a:ln>
                  <a:noFill/>
                </a:ln>
                <a:solidFill>
                  <a:srgbClr val="F79646">
                    <a:lumMod val="75000"/>
                  </a:srgbClr>
                </a:solidFill>
                <a:effectLst/>
                <a:uLnTx/>
                <a:uFillTx/>
                <a:latin typeface="Times New Roman" pitchFamily="18" charset="0"/>
                <a:ea typeface="+mn-ea"/>
                <a:cs typeface="Times New Roman" pitchFamily="18" charset="0"/>
              </a:rPr>
              <a:t>Operational</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Research Group »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disposa de  huit sections pour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les problèmes de défense aérienne, radar, transmissions, infanterie,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artillerie, appui aérien, armement, mines, obstacles et armes spéciales.</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pic>
        <p:nvPicPr>
          <p:cNvPr id="17" name="Picture 3">
            <a:extLst>
              <a:ext uri="{FF2B5EF4-FFF2-40B4-BE49-F238E27FC236}">
                <a16:creationId xmlns:a16="http://schemas.microsoft.com/office/drawing/2014/main" id="{5C854B84-E4D5-4498-B658-6B7594E2A0D5}"/>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2480524" y="1721446"/>
            <a:ext cx="1342875" cy="1605991"/>
          </a:xfrm>
          <a:prstGeom prst="rect">
            <a:avLst/>
          </a:prstGeom>
        </p:spPr>
      </p:pic>
      <p:pic>
        <p:nvPicPr>
          <p:cNvPr id="18" name="Picture 4">
            <a:extLst>
              <a:ext uri="{FF2B5EF4-FFF2-40B4-BE49-F238E27FC236}">
                <a16:creationId xmlns:a16="http://schemas.microsoft.com/office/drawing/2014/main" id="{1E36504E-3398-463D-AB36-8C08D4BCC6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9043" y="1485970"/>
            <a:ext cx="3114559" cy="1974953"/>
          </a:xfrm>
          <a:prstGeom prst="rect">
            <a:avLst/>
          </a:prstGeom>
          <a:ln>
            <a:noFill/>
          </a:ln>
          <a:effectLst>
            <a:softEdge rad="112500"/>
          </a:effectLst>
        </p:spPr>
      </p:pic>
      <p:pic>
        <p:nvPicPr>
          <p:cNvPr id="19" name="Picture 5">
            <a:extLst>
              <a:ext uri="{FF2B5EF4-FFF2-40B4-BE49-F238E27FC236}">
                <a16:creationId xmlns:a16="http://schemas.microsoft.com/office/drawing/2014/main" id="{AE013FCC-711B-4DDE-A9A5-68EDA7016D46}"/>
              </a:ext>
            </a:extLst>
          </p:cNvPr>
          <p:cNvPicPr>
            <a:picLocks noChangeAspect="1"/>
          </p:cNvPicPr>
          <p:nvPr/>
        </p:nvPicPr>
        <p:blipFill rotWithShape="1">
          <a:blip r:embed="rId5">
            <a:extLst>
              <a:ext uri="{BEBA8EAE-BF5A-486C-A8C5-ECC9F3942E4B}">
                <a14:imgProps xmlns:a14="http://schemas.microsoft.com/office/drawing/2010/main">
                  <a14:imgLayer r:embed="rId6">
                    <a14:imgEffect>
                      <a14:saturation sat="400000"/>
                    </a14:imgEffect>
                  </a14:imgLayer>
                </a14:imgProps>
              </a:ext>
              <a:ext uri="{28A0092B-C50C-407E-A947-70E740481C1C}">
                <a14:useLocalDpi xmlns:a14="http://schemas.microsoft.com/office/drawing/2010/main" val="0"/>
              </a:ext>
            </a:extLst>
          </a:blip>
          <a:srcRect t="5034" b="8420"/>
          <a:stretch/>
        </p:blipFill>
        <p:spPr>
          <a:xfrm>
            <a:off x="9316627" y="4862948"/>
            <a:ext cx="1912681" cy="1965252"/>
          </a:xfrm>
          <a:prstGeom prst="rect">
            <a:avLst/>
          </a:prstGeom>
        </p:spPr>
      </p:pic>
    </p:spTree>
    <p:extLst>
      <p:ext uri="{BB962C8B-B14F-4D97-AF65-F5344CB8AC3E}">
        <p14:creationId xmlns:p14="http://schemas.microsoft.com/office/powerpoint/2010/main" val="2328564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animEffect transition="in" filter="fade">
                                      <p:cBhvr>
                                        <p:cTn id="11" dur="500"/>
                                        <p:tgtEl>
                                          <p:spTgt spid="14">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4">
                                            <p:txEl>
                                              <p:pRg st="4" end="4"/>
                                            </p:txEl>
                                          </p:spTgt>
                                        </p:tgtEl>
                                        <p:attrNameLst>
                                          <p:attrName>style.visibility</p:attrName>
                                        </p:attrNameLst>
                                      </p:cBhvr>
                                      <p:to>
                                        <p:strVal val="visible"/>
                                      </p:to>
                                    </p:set>
                                    <p:animEffect transition="in" filter="fade">
                                      <p:cBhvr>
                                        <p:cTn id="16" dur="500"/>
                                        <p:tgtEl>
                                          <p:spTgt spid="14">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4">
                                            <p:txEl>
                                              <p:pRg st="5" end="5"/>
                                            </p:txEl>
                                          </p:spTgt>
                                        </p:tgtEl>
                                        <p:attrNameLst>
                                          <p:attrName>style.visibility</p:attrName>
                                        </p:attrNameLst>
                                      </p:cBhvr>
                                      <p:to>
                                        <p:strVal val="visible"/>
                                      </p:to>
                                    </p:set>
                                    <p:animEffect transition="in" filter="fade">
                                      <p:cBhvr>
                                        <p:cTn id="21" dur="500"/>
                                        <p:tgtEl>
                                          <p:spTgt spid="14">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4">
                                            <p:txEl>
                                              <p:pRg st="8" end="8"/>
                                            </p:txEl>
                                          </p:spTgt>
                                        </p:tgtEl>
                                        <p:attrNameLst>
                                          <p:attrName>style.visibility</p:attrName>
                                        </p:attrNameLst>
                                      </p:cBhvr>
                                      <p:to>
                                        <p:strVal val="visible"/>
                                      </p:to>
                                    </p:set>
                                    <p:animEffect transition="in" filter="fade">
                                      <p:cBhvr>
                                        <p:cTn id="26" dur="500"/>
                                        <p:tgtEl>
                                          <p:spTgt spid="14">
                                            <p:txEl>
                                              <p:pRg st="8" end="8"/>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4">
                                            <p:txEl>
                                              <p:pRg st="11" end="11"/>
                                            </p:txEl>
                                          </p:spTgt>
                                        </p:tgtEl>
                                        <p:attrNameLst>
                                          <p:attrName>style.visibility</p:attrName>
                                        </p:attrNameLst>
                                      </p:cBhvr>
                                      <p:to>
                                        <p:strVal val="visible"/>
                                      </p:to>
                                    </p:set>
                                    <p:animEffect transition="in" filter="fade">
                                      <p:cBhvr>
                                        <p:cTn id="31" dur="500"/>
                                        <p:tgtEl>
                                          <p:spTgt spid="14">
                                            <p:txEl>
                                              <p:pRg st="11" end="1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4">
                                            <p:txEl>
                                              <p:pRg st="13" end="13"/>
                                            </p:txEl>
                                          </p:spTgt>
                                        </p:tgtEl>
                                        <p:attrNameLst>
                                          <p:attrName>style.visibility</p:attrName>
                                        </p:attrNameLst>
                                      </p:cBhvr>
                                      <p:to>
                                        <p:strVal val="visible"/>
                                      </p:to>
                                    </p:set>
                                    <p:animEffect transition="in" filter="fade">
                                      <p:cBhvr>
                                        <p:cTn id="36" dur="500"/>
                                        <p:tgtEl>
                                          <p:spTgt spid="14">
                                            <p:txEl>
                                              <p:pRg st="13" end="13"/>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14">
                                            <p:txEl>
                                              <p:pRg st="14" end="14"/>
                                            </p:txEl>
                                          </p:spTgt>
                                        </p:tgtEl>
                                        <p:attrNameLst>
                                          <p:attrName>style.visibility</p:attrName>
                                        </p:attrNameLst>
                                      </p:cBhvr>
                                      <p:to>
                                        <p:strVal val="visible"/>
                                      </p:to>
                                    </p:set>
                                    <p:animEffect transition="in" filter="fade">
                                      <p:cBhvr>
                                        <p:cTn id="39" dur="500"/>
                                        <p:tgtEl>
                                          <p:spTgt spid="14">
                                            <p:txEl>
                                              <p:pRg st="14" end="14"/>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14">
                                            <p:txEl>
                                              <p:pRg st="15" end="15"/>
                                            </p:txEl>
                                          </p:spTgt>
                                        </p:tgtEl>
                                        <p:attrNameLst>
                                          <p:attrName>style.visibility</p:attrName>
                                        </p:attrNameLst>
                                      </p:cBhvr>
                                      <p:to>
                                        <p:strVal val="visible"/>
                                      </p:to>
                                    </p:set>
                                    <p:animEffect transition="in" filter="fade">
                                      <p:cBhvr>
                                        <p:cTn id="42" dur="500"/>
                                        <p:tgtEl>
                                          <p:spTgt spid="14">
                                            <p:txEl>
                                              <p:pRg st="15" end="1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childTnLst>
                                </p:cTn>
                              </p:par>
                              <p:par>
                                <p:cTn id="48" presetID="10" presetClass="entr" presetSubtype="0" fill="hold" nodeType="with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5" y="0"/>
            <a:ext cx="10801350" cy="85727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Les Classes de Problème</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25" name="Title 1">
            <a:extLst>
              <a:ext uri="{FF2B5EF4-FFF2-40B4-BE49-F238E27FC236}">
                <a16:creationId xmlns:a16="http://schemas.microsoft.com/office/drawing/2014/main" id="{DED28089-3657-4340-A353-84D7CB2EEAE5}"/>
              </a:ext>
            </a:extLst>
          </p:cNvPr>
          <p:cNvSpPr txBox="1">
            <a:spLocks/>
          </p:cNvSpPr>
          <p:nvPr/>
        </p:nvSpPr>
        <p:spPr>
          <a:xfrm>
            <a:off x="423587" y="-234727"/>
            <a:ext cx="10801350" cy="620688"/>
          </a:xfrm>
          <a:prstGeom prst="rect">
            <a:avLst/>
          </a:prstGeom>
        </p:spPr>
        <p:txBody>
          <a:bodyPr vert="horz" lIns="91440" tIns="45720" rIns="91440" bIns="45720" rtlCol="0" anchor="ct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fr-FR" sz="4400" b="0" i="1" u="none" strike="noStrike" kern="1200" cap="none" spc="0" normalizeH="0" baseline="0" noProof="0">
                <a:ln>
                  <a:noFill/>
                </a:ln>
                <a:solidFill>
                  <a:srgbClr val="F79646">
                    <a:lumMod val="75000"/>
                  </a:srgbClr>
                </a:solidFill>
                <a:effectLst/>
                <a:uLnTx/>
                <a:uFillTx/>
                <a:latin typeface="Vivaldi" pitchFamily="66" charset="0"/>
                <a:ea typeface="+mj-ea"/>
                <a:cs typeface="Times New Roman" pitchFamily="18" charset="0"/>
              </a:rPr>
              <a:t>		</a:t>
            </a:r>
            <a:endParaRPr kumimoji="0" lang="fr-FR" sz="4400" b="1" i="1" u="sng" strike="noStrike" kern="1200" cap="none" spc="0" normalizeH="0" baseline="0" noProof="0" dirty="0">
              <a:ln>
                <a:noFill/>
              </a:ln>
              <a:solidFill>
                <a:srgbClr val="F79646">
                  <a:lumMod val="75000"/>
                </a:srgbClr>
              </a:solidFill>
              <a:effectLst/>
              <a:uLnTx/>
              <a:uFillTx/>
              <a:latin typeface="Vivaldi" pitchFamily="66" charset="0"/>
              <a:ea typeface="+mj-ea"/>
              <a:cs typeface="Times New Roman" pitchFamily="18" charset="0"/>
            </a:endParaRPr>
          </a:p>
        </p:txBody>
      </p:sp>
      <p:sp>
        <p:nvSpPr>
          <p:cNvPr id="26" name="Content Placeholder 2">
            <a:extLst>
              <a:ext uri="{FF2B5EF4-FFF2-40B4-BE49-F238E27FC236}">
                <a16:creationId xmlns:a16="http://schemas.microsoft.com/office/drawing/2014/main" id="{03F9176C-20A3-430D-A12D-FE25982C7DC2}"/>
              </a:ext>
            </a:extLst>
          </p:cNvPr>
          <p:cNvSpPr txBox="1">
            <a:spLocks/>
          </p:cNvSpPr>
          <p:nvPr/>
        </p:nvSpPr>
        <p:spPr>
          <a:xfrm>
            <a:off x="969574" y="932156"/>
            <a:ext cx="1080135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3 –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Les grands classe de problèmes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Les problèmes d’affectation</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Maximiser  la  rentabilité par une répartir des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ressources limitées entre des tâches à réaliser.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ct val="15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Les problèmes d’ordonnancement</a:t>
            </a: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0" marR="0" lvl="0"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Etablir  l’ordre d’exécution  des  tâches  afin</a:t>
            </a:r>
          </a:p>
          <a:p>
            <a:pPr marL="0" marR="0" lvl="0"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de  produire  le maximum de produits et de</a:t>
            </a:r>
          </a:p>
          <a:p>
            <a:pPr marL="0" marR="0" lvl="0"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réduire  le  temps  total  de  production.</a:t>
            </a:r>
          </a:p>
          <a:p>
            <a:pPr marL="0" marR="0" lvl="0"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Les problèmes de file d’attente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Déterminer le nombre minimum de guichets</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qu’il convient de mettre en place afin de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limiter au maximum l’attente des clients. </a:t>
            </a:r>
          </a:p>
          <a:p>
            <a:pPr marL="400050" marR="0" lvl="1" indent="0" algn="r"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r"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r"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pic>
        <p:nvPicPr>
          <p:cNvPr id="31" name="Picture 2">
            <a:extLst>
              <a:ext uri="{FF2B5EF4-FFF2-40B4-BE49-F238E27FC236}">
                <a16:creationId xmlns:a16="http://schemas.microsoft.com/office/drawing/2014/main" id="{397DD4EB-57C5-4F27-9A19-0DACCD70BD8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l="20498" t="50000" r="26062" b="18490"/>
          <a:stretch/>
        </p:blipFill>
        <p:spPr bwMode="auto">
          <a:xfrm>
            <a:off x="5770532" y="5107736"/>
            <a:ext cx="5311497" cy="14906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2" name="Picture 3">
            <a:extLst>
              <a:ext uri="{FF2B5EF4-FFF2-40B4-BE49-F238E27FC236}">
                <a16:creationId xmlns:a16="http://schemas.microsoft.com/office/drawing/2014/main" id="{FF9D3173-8095-4ADA-ADBE-1F8A0031E9E7}"/>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colorTemperature colorTemp="11200"/>
                    </a14:imgEffect>
                  </a14:imgLayer>
                </a14:imgProps>
              </a:ext>
              <a:ext uri="{28A0092B-C50C-407E-A947-70E740481C1C}">
                <a14:useLocalDpi xmlns:a14="http://schemas.microsoft.com/office/drawing/2010/main" val="0"/>
              </a:ext>
            </a:extLst>
          </a:blip>
          <a:srcRect l="15162" t="46316" r="53356" b="19636"/>
          <a:stretch/>
        </p:blipFill>
        <p:spPr bwMode="auto">
          <a:xfrm>
            <a:off x="1518081" y="2981415"/>
            <a:ext cx="2778711" cy="17478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4" name="Picture 4">
            <a:extLst>
              <a:ext uri="{FF2B5EF4-FFF2-40B4-BE49-F238E27FC236}">
                <a16:creationId xmlns:a16="http://schemas.microsoft.com/office/drawing/2014/main" id="{2488718F-E2EE-4B82-8FCE-1E96F6B43894}"/>
              </a:ext>
            </a:extLst>
          </p:cNvPr>
          <p:cNvPicPr>
            <a:picLocks noChangeAspect="1" noChangeArrowheads="1"/>
          </p:cNvPicPr>
          <p:nvPr/>
        </p:nvPicPr>
        <p:blipFill rotWithShape="1">
          <a:blip r:embed="rId6" cstate="print">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10103" t="41406" r="53182" b="13802"/>
          <a:stretch/>
        </p:blipFill>
        <p:spPr bwMode="auto">
          <a:xfrm>
            <a:off x="8442200" y="3009481"/>
            <a:ext cx="3131043" cy="1758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11254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6">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fade">
                                      <p:cBhvr>
                                        <p:cTn id="25" dur="500"/>
                                        <p:tgtEl>
                                          <p:spTgt spid="32"/>
                                        </p:tgtEl>
                                      </p:cBhvr>
                                    </p:animEffect>
                                  </p:childTnLst>
                                </p:cTn>
                              </p:par>
                              <p:par>
                                <p:cTn id="26" presetID="10" presetClass="entr" presetSubtype="0" fill="hold" nodeType="with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fade">
                                      <p:cBhvr>
                                        <p:cTn id="28" dur="500"/>
                                        <p:tgtEl>
                                          <p:spTgt spid="3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6">
                                            <p:txEl>
                                              <p:pRg st="13" end="13"/>
                                            </p:txEl>
                                          </p:spTgt>
                                        </p:tgtEl>
                                        <p:attrNameLst>
                                          <p:attrName>style.visibility</p:attrName>
                                        </p:attrNameLst>
                                      </p:cBhvr>
                                      <p:to>
                                        <p:strVal val="visible"/>
                                      </p:to>
                                    </p:set>
                                    <p:animEffect transition="in" filter="fade">
                                      <p:cBhvr>
                                        <p:cTn id="33" dur="500"/>
                                        <p:tgtEl>
                                          <p:spTgt spid="26">
                                            <p:txEl>
                                              <p:pRg st="13" end="13"/>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26">
                                            <p:txEl>
                                              <p:pRg st="14" end="14"/>
                                            </p:txEl>
                                          </p:spTgt>
                                        </p:tgtEl>
                                        <p:attrNameLst>
                                          <p:attrName>style.visibility</p:attrName>
                                        </p:attrNameLst>
                                      </p:cBhvr>
                                      <p:to>
                                        <p:strVal val="visible"/>
                                      </p:to>
                                    </p:set>
                                    <p:animEffect transition="in" filter="fade">
                                      <p:cBhvr>
                                        <p:cTn id="36" dur="500"/>
                                        <p:tgtEl>
                                          <p:spTgt spid="26">
                                            <p:txEl>
                                              <p:pRg st="14" end="14"/>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26">
                                            <p:txEl>
                                              <p:pRg st="15" end="15"/>
                                            </p:txEl>
                                          </p:spTgt>
                                        </p:tgtEl>
                                        <p:attrNameLst>
                                          <p:attrName>style.visibility</p:attrName>
                                        </p:attrNameLst>
                                      </p:cBhvr>
                                      <p:to>
                                        <p:strVal val="visible"/>
                                      </p:to>
                                    </p:set>
                                    <p:animEffect transition="in" filter="fade">
                                      <p:cBhvr>
                                        <p:cTn id="39" dur="500"/>
                                        <p:tgtEl>
                                          <p:spTgt spid="26">
                                            <p:txEl>
                                              <p:pRg st="15" end="15"/>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26">
                                            <p:txEl>
                                              <p:pRg st="16" end="16"/>
                                            </p:txEl>
                                          </p:spTgt>
                                        </p:tgtEl>
                                        <p:attrNameLst>
                                          <p:attrName>style.visibility</p:attrName>
                                        </p:attrNameLst>
                                      </p:cBhvr>
                                      <p:to>
                                        <p:strVal val="visible"/>
                                      </p:to>
                                    </p:set>
                                    <p:animEffect transition="in" filter="fade">
                                      <p:cBhvr>
                                        <p:cTn id="42" dur="500"/>
                                        <p:tgtEl>
                                          <p:spTgt spid="26">
                                            <p:txEl>
                                              <p:pRg st="16" end="1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1"/>
                                        </p:tgtEl>
                                        <p:attrNameLst>
                                          <p:attrName>style.visibility</p:attrName>
                                        </p:attrNameLst>
                                      </p:cBhvr>
                                      <p:to>
                                        <p:strVal val="visible"/>
                                      </p:to>
                                    </p:set>
                                    <p:animEffect transition="in" filter="fade">
                                      <p:cBhvr>
                                        <p:cTn id="4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26" name="Title 1">
            <a:extLst>
              <a:ext uri="{FF2B5EF4-FFF2-40B4-BE49-F238E27FC236}">
                <a16:creationId xmlns:a16="http://schemas.microsoft.com/office/drawing/2014/main" id="{91E9C2E6-7EF8-46EA-A5E8-FECD8FF2B180}"/>
              </a:ext>
            </a:extLst>
          </p:cNvPr>
          <p:cNvSpPr txBox="1">
            <a:spLocks/>
          </p:cNvSpPr>
          <p:nvPr/>
        </p:nvSpPr>
        <p:spPr>
          <a:xfrm>
            <a:off x="0" y="0"/>
            <a:ext cx="10801350" cy="620688"/>
          </a:xfrm>
          <a:prstGeom prst="rect">
            <a:avLst/>
          </a:prstGeom>
        </p:spPr>
        <p:txBody>
          <a:bodyPr vert="horz" lIns="91440" tIns="45720" rIns="91440" bIns="45720" rtlCol="0" anchor="ct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fr-FR" sz="4400" b="0" i="1" u="none" strike="noStrike" kern="1200" cap="none" spc="0" normalizeH="0" baseline="0" noProof="0" dirty="0">
                <a:ln>
                  <a:noFill/>
                </a:ln>
                <a:solidFill>
                  <a:srgbClr val="F79646">
                    <a:lumMod val="75000"/>
                  </a:srgbClr>
                </a:solidFill>
                <a:effectLst/>
                <a:uLnTx/>
                <a:uFillTx/>
                <a:latin typeface="Vivaldi" pitchFamily="66" charset="0"/>
                <a:ea typeface="+mj-ea"/>
                <a:cs typeface="Times New Roman" pitchFamily="18" charset="0"/>
              </a:rPr>
              <a:t>		</a:t>
            </a:r>
            <a:endParaRPr kumimoji="0" lang="fr-FR" sz="4400" b="1" i="1" u="sng" strike="noStrike" kern="1200" cap="none" spc="0" normalizeH="0" baseline="0" noProof="0" dirty="0">
              <a:ln>
                <a:noFill/>
              </a:ln>
              <a:solidFill>
                <a:srgbClr val="F79646">
                  <a:lumMod val="75000"/>
                </a:srgbClr>
              </a:solidFill>
              <a:effectLst/>
              <a:uLnTx/>
              <a:uFillTx/>
              <a:latin typeface="Vivaldi" pitchFamily="66" charset="0"/>
              <a:ea typeface="+mj-ea"/>
              <a:cs typeface="Times New Roman" pitchFamily="18" charset="0"/>
            </a:endParaRPr>
          </a:p>
        </p:txBody>
      </p:sp>
      <p:sp>
        <p:nvSpPr>
          <p:cNvPr id="27" name="Content Placeholder 2">
            <a:extLst>
              <a:ext uri="{FF2B5EF4-FFF2-40B4-BE49-F238E27FC236}">
                <a16:creationId xmlns:a16="http://schemas.microsoft.com/office/drawing/2014/main" id="{54054DAD-63D4-4B32-8B3A-59C26F359B64}"/>
              </a:ext>
            </a:extLst>
          </p:cNvPr>
          <p:cNvSpPr txBox="1">
            <a:spLocks/>
          </p:cNvSpPr>
          <p:nvPr/>
        </p:nvSpPr>
        <p:spPr>
          <a:xfrm>
            <a:off x="1251752" y="871089"/>
            <a:ext cx="1080135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Le problème du Sac à dos</a:t>
            </a: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Déterminer quels sont, parmi plusieurs  éléments, ceux qui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respectent les dimensions offertes par une capacité fixe. Les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éléments  ont des propriétés différentes du point de vue  de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l’utilisation de la capacité et de leur valeur. </a:t>
            </a:r>
            <a:endParaRPr lang="fr-FR" sz="1600" b="1" i="1" dirty="0">
              <a:solidFill>
                <a:srgbClr val="F79646">
                  <a:lumMod val="50000"/>
                </a:srgbClr>
              </a:solidFill>
              <a:latin typeface="Times New Roman" pitchFamily="18" charset="0"/>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Exemple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le personnel d’une entreprise est réparti idéalement entre certaines tâches parmi un ensemble.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La sélection des tâches à accomplir doit tenir compte de leur rentabilité mais aussi du nombre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de personnes à y consacrer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la surface utile d’une usine est occupée par des équipes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spécialisées.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Quelles équipes faut-il</a:t>
            </a:r>
            <a:r>
              <a:rPr kumimoji="0" lang="fr-FR" sz="1600" b="1" i="1" u="none" strike="noStrike" kern="1200" cap="none" spc="0" normalizeH="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choisir sachant qu’elles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n’utilisent pas toutes</a:t>
            </a:r>
            <a:r>
              <a:rPr kumimoji="0" lang="fr-FR" sz="1600" b="1" i="1" u="none" strike="noStrike" kern="1200" cap="none" spc="0" normalizeH="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la même surface et qu’elles n’ont pas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toutes la</a:t>
            </a:r>
            <a:r>
              <a:rPr kumimoji="0" lang="fr-FR" sz="1600" b="1" i="1" u="none" strike="noStrike" kern="1200" cap="none" spc="0" normalizeH="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même utilité ?</a:t>
            </a:r>
          </a:p>
          <a:p>
            <a:pPr marL="400050" marR="0" lvl="1" indent="0" algn="l" defTabSz="914400" rtl="0" eaLnBrk="1" fontAlgn="auto" latinLnBrk="0" hangingPunct="1">
              <a:lnSpc>
                <a:spcPts val="2000"/>
              </a:lnSpc>
              <a:spcBef>
                <a:spcPts val="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endParaRPr kumimoji="0" lang="fr-FR" sz="2400" b="1" i="1" u="none" strike="noStrike" kern="1200" cap="none" spc="0" normalizeH="0" baseline="30000" noProof="0" dirty="0">
              <a:ln>
                <a:noFill/>
              </a:ln>
              <a:solidFill>
                <a:srgbClr val="F79646">
                  <a:lumMod val="50000"/>
                </a:srgbClr>
              </a:solidFill>
              <a:effectLst/>
              <a:uLnTx/>
              <a:uFillTx/>
              <a:latin typeface="Times New Roman" pitchFamily="18" charset="0"/>
              <a:ea typeface="+mn-ea"/>
              <a:cs typeface="Times New Roman" pitchFamily="18" charset="0"/>
            </a:endParaRPr>
          </a:p>
        </p:txBody>
      </p:sp>
      <p:pic>
        <p:nvPicPr>
          <p:cNvPr id="32" name="Picture 3">
            <a:extLst>
              <a:ext uri="{FF2B5EF4-FFF2-40B4-BE49-F238E27FC236}">
                <a16:creationId xmlns:a16="http://schemas.microsoft.com/office/drawing/2014/main" id="{EF6C66F8-33D0-41E2-8D86-C06A82F905E3}"/>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l="40803" t="51306" r="12414" b="22015"/>
          <a:stretch/>
        </p:blipFill>
        <p:spPr bwMode="auto">
          <a:xfrm>
            <a:off x="6791418" y="3799643"/>
            <a:ext cx="5337572" cy="29427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4" name="Picture 4">
            <a:extLst>
              <a:ext uri="{FF2B5EF4-FFF2-40B4-BE49-F238E27FC236}">
                <a16:creationId xmlns:a16="http://schemas.microsoft.com/office/drawing/2014/main" id="{25A9FE68-F170-4C9D-B8FA-E2DF3AC3B7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15863" y="958235"/>
            <a:ext cx="3062140" cy="1962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a:extLst>
              <a:ext uri="{FF2B5EF4-FFF2-40B4-BE49-F238E27FC236}">
                <a16:creationId xmlns:a16="http://schemas.microsoft.com/office/drawing/2014/main" id="{BA0BD5EC-20C2-4C0C-B325-6E1702E2D264}"/>
              </a:ext>
            </a:extLst>
          </p:cNvPr>
          <p:cNvSpPr/>
          <p:nvPr/>
        </p:nvSpPr>
        <p:spPr>
          <a:xfrm>
            <a:off x="1397535" y="0"/>
            <a:ext cx="10801350" cy="85727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Les Classes de Problème</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2722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xEl>
                                              <p:pRg st="0" end="0"/>
                                            </p:txEl>
                                          </p:spTgt>
                                        </p:tgtEl>
                                        <p:attrNameLst>
                                          <p:attrName>style.visibility</p:attrName>
                                        </p:attrNameLst>
                                      </p:cBhvr>
                                      <p:to>
                                        <p:strVal val="visible"/>
                                      </p:to>
                                    </p:set>
                                    <p:animEffect transition="in" filter="fade">
                                      <p:cBhvr>
                                        <p:cTn id="7" dur="500"/>
                                        <p:tgtEl>
                                          <p:spTgt spid="2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7">
                                            <p:txEl>
                                              <p:pRg st="1" end="1"/>
                                            </p:txEl>
                                          </p:spTgt>
                                        </p:tgtEl>
                                        <p:attrNameLst>
                                          <p:attrName>style.visibility</p:attrName>
                                        </p:attrNameLst>
                                      </p:cBhvr>
                                      <p:to>
                                        <p:strVal val="visible"/>
                                      </p:to>
                                    </p:set>
                                    <p:animEffect transition="in" filter="fade">
                                      <p:cBhvr>
                                        <p:cTn id="10" dur="500"/>
                                        <p:tgtEl>
                                          <p:spTgt spid="27">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7">
                                            <p:txEl>
                                              <p:pRg st="2" end="2"/>
                                            </p:txEl>
                                          </p:spTgt>
                                        </p:tgtEl>
                                        <p:attrNameLst>
                                          <p:attrName>style.visibility</p:attrName>
                                        </p:attrNameLst>
                                      </p:cBhvr>
                                      <p:to>
                                        <p:strVal val="visible"/>
                                      </p:to>
                                    </p:set>
                                    <p:animEffect transition="in" filter="fade">
                                      <p:cBhvr>
                                        <p:cTn id="13" dur="500"/>
                                        <p:tgtEl>
                                          <p:spTgt spid="27">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7">
                                            <p:txEl>
                                              <p:pRg st="3" end="3"/>
                                            </p:txEl>
                                          </p:spTgt>
                                        </p:tgtEl>
                                        <p:attrNameLst>
                                          <p:attrName>style.visibility</p:attrName>
                                        </p:attrNameLst>
                                      </p:cBhvr>
                                      <p:to>
                                        <p:strVal val="visible"/>
                                      </p:to>
                                    </p:set>
                                    <p:animEffect transition="in" filter="fade">
                                      <p:cBhvr>
                                        <p:cTn id="16" dur="500"/>
                                        <p:tgtEl>
                                          <p:spTgt spid="27">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7">
                                            <p:txEl>
                                              <p:pRg st="4" end="4"/>
                                            </p:txEl>
                                          </p:spTgt>
                                        </p:tgtEl>
                                        <p:attrNameLst>
                                          <p:attrName>style.visibility</p:attrName>
                                        </p:attrNameLst>
                                      </p:cBhvr>
                                      <p:to>
                                        <p:strVal val="visible"/>
                                      </p:to>
                                    </p:set>
                                    <p:animEffect transition="in" filter="fade">
                                      <p:cBhvr>
                                        <p:cTn id="19" dur="500"/>
                                        <p:tgtEl>
                                          <p:spTgt spid="27">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500"/>
                                        <p:tgtEl>
                                          <p:spTgt spid="3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7">
                                            <p:txEl>
                                              <p:pRg st="6" end="6"/>
                                            </p:txEl>
                                          </p:spTgt>
                                        </p:tgtEl>
                                        <p:attrNameLst>
                                          <p:attrName>style.visibility</p:attrName>
                                        </p:attrNameLst>
                                      </p:cBhvr>
                                      <p:to>
                                        <p:strVal val="visible"/>
                                      </p:to>
                                    </p:set>
                                    <p:animEffect transition="in" filter="fade">
                                      <p:cBhvr>
                                        <p:cTn id="29" dur="500"/>
                                        <p:tgtEl>
                                          <p:spTgt spid="27">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27">
                                            <p:txEl>
                                              <p:pRg st="7" end="7"/>
                                            </p:txEl>
                                          </p:spTgt>
                                        </p:tgtEl>
                                        <p:attrNameLst>
                                          <p:attrName>style.visibility</p:attrName>
                                        </p:attrNameLst>
                                      </p:cBhvr>
                                      <p:to>
                                        <p:strVal val="visible"/>
                                      </p:to>
                                    </p:set>
                                    <p:animEffect transition="in" filter="fade">
                                      <p:cBhvr>
                                        <p:cTn id="32" dur="500"/>
                                        <p:tgtEl>
                                          <p:spTgt spid="27">
                                            <p:txEl>
                                              <p:pRg st="7" end="7"/>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27">
                                            <p:txEl>
                                              <p:pRg st="8" end="8"/>
                                            </p:txEl>
                                          </p:spTgt>
                                        </p:tgtEl>
                                        <p:attrNameLst>
                                          <p:attrName>style.visibility</p:attrName>
                                        </p:attrNameLst>
                                      </p:cBhvr>
                                      <p:to>
                                        <p:strVal val="visible"/>
                                      </p:to>
                                    </p:set>
                                    <p:animEffect transition="in" filter="fade">
                                      <p:cBhvr>
                                        <p:cTn id="35" dur="500"/>
                                        <p:tgtEl>
                                          <p:spTgt spid="27">
                                            <p:txEl>
                                              <p:pRg st="8" end="8"/>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27">
                                            <p:txEl>
                                              <p:pRg st="9" end="9"/>
                                            </p:txEl>
                                          </p:spTgt>
                                        </p:tgtEl>
                                        <p:attrNameLst>
                                          <p:attrName>style.visibility</p:attrName>
                                        </p:attrNameLst>
                                      </p:cBhvr>
                                      <p:to>
                                        <p:strVal val="visible"/>
                                      </p:to>
                                    </p:set>
                                    <p:animEffect transition="in" filter="fade">
                                      <p:cBhvr>
                                        <p:cTn id="38" dur="500"/>
                                        <p:tgtEl>
                                          <p:spTgt spid="27">
                                            <p:txEl>
                                              <p:pRg st="9" end="9"/>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7">
                                            <p:txEl>
                                              <p:pRg st="11" end="11"/>
                                            </p:txEl>
                                          </p:spTgt>
                                        </p:tgtEl>
                                        <p:attrNameLst>
                                          <p:attrName>style.visibility</p:attrName>
                                        </p:attrNameLst>
                                      </p:cBhvr>
                                      <p:to>
                                        <p:strVal val="visible"/>
                                      </p:to>
                                    </p:set>
                                    <p:animEffect transition="in" filter="fade">
                                      <p:cBhvr>
                                        <p:cTn id="43" dur="500"/>
                                        <p:tgtEl>
                                          <p:spTgt spid="27">
                                            <p:txEl>
                                              <p:pRg st="11" end="11"/>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27">
                                            <p:txEl>
                                              <p:pRg st="12" end="12"/>
                                            </p:txEl>
                                          </p:spTgt>
                                        </p:tgtEl>
                                        <p:attrNameLst>
                                          <p:attrName>style.visibility</p:attrName>
                                        </p:attrNameLst>
                                      </p:cBhvr>
                                      <p:to>
                                        <p:strVal val="visible"/>
                                      </p:to>
                                    </p:set>
                                    <p:animEffect transition="in" filter="fade">
                                      <p:cBhvr>
                                        <p:cTn id="48" dur="500"/>
                                        <p:tgtEl>
                                          <p:spTgt spid="27">
                                            <p:txEl>
                                              <p:pRg st="12" end="12"/>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27">
                                            <p:txEl>
                                              <p:pRg st="13" end="13"/>
                                            </p:txEl>
                                          </p:spTgt>
                                        </p:tgtEl>
                                        <p:attrNameLst>
                                          <p:attrName>style.visibility</p:attrName>
                                        </p:attrNameLst>
                                      </p:cBhvr>
                                      <p:to>
                                        <p:strVal val="visible"/>
                                      </p:to>
                                    </p:set>
                                    <p:animEffect transition="in" filter="fade">
                                      <p:cBhvr>
                                        <p:cTn id="53" dur="500"/>
                                        <p:tgtEl>
                                          <p:spTgt spid="27">
                                            <p:txEl>
                                              <p:pRg st="13" end="13"/>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27">
                                            <p:txEl>
                                              <p:pRg st="14" end="14"/>
                                            </p:txEl>
                                          </p:spTgt>
                                        </p:tgtEl>
                                        <p:attrNameLst>
                                          <p:attrName>style.visibility</p:attrName>
                                        </p:attrNameLst>
                                      </p:cBhvr>
                                      <p:to>
                                        <p:strVal val="visible"/>
                                      </p:to>
                                    </p:set>
                                    <p:animEffect transition="in" filter="fade">
                                      <p:cBhvr>
                                        <p:cTn id="58" dur="500"/>
                                        <p:tgtEl>
                                          <p:spTgt spid="27">
                                            <p:txEl>
                                              <p:pRg st="14" end="14"/>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27">
                                            <p:txEl>
                                              <p:pRg st="15" end="15"/>
                                            </p:txEl>
                                          </p:spTgt>
                                        </p:tgtEl>
                                        <p:attrNameLst>
                                          <p:attrName>style.visibility</p:attrName>
                                        </p:attrNameLst>
                                      </p:cBhvr>
                                      <p:to>
                                        <p:strVal val="visible"/>
                                      </p:to>
                                    </p:set>
                                    <p:animEffect transition="in" filter="fade">
                                      <p:cBhvr>
                                        <p:cTn id="63" dur="500"/>
                                        <p:tgtEl>
                                          <p:spTgt spid="27">
                                            <p:txEl>
                                              <p:pRg st="15" end="15"/>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32"/>
                                        </p:tgtEl>
                                        <p:attrNameLst>
                                          <p:attrName>style.visibility</p:attrName>
                                        </p:attrNameLst>
                                      </p:cBhvr>
                                      <p:to>
                                        <p:strVal val="visible"/>
                                      </p:to>
                                    </p:set>
                                    <p:animEffect transition="in" filter="fade">
                                      <p:cBhvr>
                                        <p:cTn id="6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26" name="Title 1">
            <a:extLst>
              <a:ext uri="{FF2B5EF4-FFF2-40B4-BE49-F238E27FC236}">
                <a16:creationId xmlns:a16="http://schemas.microsoft.com/office/drawing/2014/main" id="{91E9C2E6-7EF8-46EA-A5E8-FECD8FF2B180}"/>
              </a:ext>
            </a:extLst>
          </p:cNvPr>
          <p:cNvSpPr txBox="1">
            <a:spLocks/>
          </p:cNvSpPr>
          <p:nvPr/>
        </p:nvSpPr>
        <p:spPr>
          <a:xfrm>
            <a:off x="0" y="0"/>
            <a:ext cx="10801350" cy="620688"/>
          </a:xfrm>
          <a:prstGeom prst="rect">
            <a:avLst/>
          </a:prstGeom>
        </p:spPr>
        <p:txBody>
          <a:bodyPr vert="horz" lIns="91440" tIns="45720" rIns="91440" bIns="45720" rtlCol="0" anchor="ct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fr-FR" sz="4400" b="0" i="1" u="none" strike="noStrike" kern="1200" cap="none" spc="0" normalizeH="0" baseline="0" noProof="0">
                <a:ln>
                  <a:noFill/>
                </a:ln>
                <a:solidFill>
                  <a:srgbClr val="F79646">
                    <a:lumMod val="75000"/>
                  </a:srgbClr>
                </a:solidFill>
                <a:effectLst/>
                <a:uLnTx/>
                <a:uFillTx/>
                <a:latin typeface="Vivaldi" pitchFamily="66" charset="0"/>
                <a:ea typeface="+mj-ea"/>
                <a:cs typeface="Times New Roman" pitchFamily="18" charset="0"/>
              </a:rPr>
              <a:t>		</a:t>
            </a:r>
            <a:endParaRPr kumimoji="0" lang="fr-FR" sz="4400" b="1" i="1" u="sng" strike="noStrike" kern="1200" cap="none" spc="0" normalizeH="0" baseline="0" noProof="0" dirty="0">
              <a:ln>
                <a:noFill/>
              </a:ln>
              <a:solidFill>
                <a:srgbClr val="F79646">
                  <a:lumMod val="75000"/>
                </a:srgbClr>
              </a:solidFill>
              <a:effectLst/>
              <a:uLnTx/>
              <a:uFillTx/>
              <a:latin typeface="Vivaldi" pitchFamily="66" charset="0"/>
              <a:ea typeface="+mj-ea"/>
              <a:cs typeface="Times New Roman" pitchFamily="18" charset="0"/>
            </a:endParaRPr>
          </a:p>
        </p:txBody>
      </p:sp>
      <p:sp>
        <p:nvSpPr>
          <p:cNvPr id="21" name="Content Placeholder 2">
            <a:extLst>
              <a:ext uri="{FF2B5EF4-FFF2-40B4-BE49-F238E27FC236}">
                <a16:creationId xmlns:a16="http://schemas.microsoft.com/office/drawing/2014/main" id="{448A74CB-DC0F-4404-83B8-B28F8F6BA29A}"/>
              </a:ext>
            </a:extLst>
          </p:cNvPr>
          <p:cNvSpPr txBox="1">
            <a:spLocks/>
          </p:cNvSpPr>
          <p:nvPr/>
        </p:nvSpPr>
        <p:spPr>
          <a:xfrm>
            <a:off x="1473200" y="823808"/>
            <a:ext cx="1080135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0" b="1" i="1" u="none" strike="noStrike" kern="1200" cap="none" spc="0" normalizeH="0" baseline="3000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ts val="1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Les problèmes de tournées</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Comment visiter un ensemble de lieux si on ne peut passer qu’une seule fois sur chaque  lieux  avant  de  revenir  à  son  point  de  départ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Trajet Minimal : Problèmes NP-complets très difficiles à résoudre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Voyageur de commerce : (n-1)!/2 chemins possibles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Si un ordinateur est capable d'évaluer 1 milliard de chemins / s.</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16 villes : 653.109 chemins = 653s = 0,18h.</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17 villes : 10461.109 chemins = 10461s = 2,9h.</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18 villes : 177843.109 chemins = 177843 s = 49 h = 2,05 j</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25 villes :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3,10.1023  = 3,10.1014s = 86 milliards d'heures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9,8 millions d'années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30000" noProof="0" dirty="0">
                <a:ln>
                  <a:noFill/>
                </a:ln>
                <a:solidFill>
                  <a:srgbClr val="F79646">
                    <a:lumMod val="50000"/>
                  </a:srgbClr>
                </a:solidFill>
                <a:effectLst/>
                <a:uLnTx/>
                <a:uFillTx/>
                <a:latin typeface="Times New Roman" pitchFamily="18" charset="0"/>
                <a:ea typeface="+mn-ea"/>
                <a:cs typeface="Times New Roman" pitchFamily="18" charset="0"/>
              </a:rPr>
              <a:t>			</a:t>
            </a:r>
            <a:endParaRPr kumimoji="0" lang="fr-FR" sz="2400" b="1" i="1" u="none" strike="noStrike" kern="1200" cap="none" spc="0" normalizeH="0" baseline="30000" noProof="0" dirty="0">
              <a:ln>
                <a:noFill/>
              </a:ln>
              <a:solidFill>
                <a:srgbClr val="F79646">
                  <a:lumMod val="50000"/>
                </a:srgbClr>
              </a:solidFill>
              <a:effectLst/>
              <a:uLnTx/>
              <a:uFillTx/>
              <a:latin typeface="Times New Roman" pitchFamily="18" charset="0"/>
              <a:ea typeface="+mn-ea"/>
              <a:cs typeface="Times New Roman" pitchFamily="18" charset="0"/>
            </a:endParaRPr>
          </a:p>
        </p:txBody>
      </p:sp>
      <p:pic>
        <p:nvPicPr>
          <p:cNvPr id="28" name="Picture 9">
            <a:extLst>
              <a:ext uri="{FF2B5EF4-FFF2-40B4-BE49-F238E27FC236}">
                <a16:creationId xmlns:a16="http://schemas.microsoft.com/office/drawing/2014/main" id="{9169340B-B794-4051-9047-CBDAD1F546ED}"/>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8694385" y="1764268"/>
            <a:ext cx="3317319" cy="3024336"/>
          </a:xfrm>
          <a:prstGeom prst="rect">
            <a:avLst/>
          </a:prstGeom>
        </p:spPr>
      </p:pic>
      <p:pic>
        <p:nvPicPr>
          <p:cNvPr id="29" name="Picture 4">
            <a:extLst>
              <a:ext uri="{FF2B5EF4-FFF2-40B4-BE49-F238E27FC236}">
                <a16:creationId xmlns:a16="http://schemas.microsoft.com/office/drawing/2014/main" id="{F07F42A0-E74A-428A-AC53-9564FDFC6910}"/>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1889630" y="4945766"/>
            <a:ext cx="4995155" cy="17150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 name="Picture 5">
            <a:extLst>
              <a:ext uri="{FF2B5EF4-FFF2-40B4-BE49-F238E27FC236}">
                <a16:creationId xmlns:a16="http://schemas.microsoft.com/office/drawing/2014/main" id="{5A6842AD-06A9-46A7-A5A7-5E656B865DFC}"/>
              </a:ext>
            </a:extLst>
          </p:cNvPr>
          <p:cNvPicPr>
            <a:picLocks noChangeAspect="1" noChangeArrowheads="1"/>
          </p:cNvPicPr>
          <p:nvPr/>
        </p:nvPicPr>
        <p:blipFill rotWithShape="1">
          <a:blip r:embed="rId6" cstate="print">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12973" t="13200" r="10665" b="6591"/>
          <a:stretch/>
        </p:blipFill>
        <p:spPr bwMode="auto">
          <a:xfrm>
            <a:off x="7163315" y="4969796"/>
            <a:ext cx="4848389" cy="16910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1" name="10-Point Star 3">
            <a:extLst>
              <a:ext uri="{FF2B5EF4-FFF2-40B4-BE49-F238E27FC236}">
                <a16:creationId xmlns:a16="http://schemas.microsoft.com/office/drawing/2014/main" id="{DDD4825D-A7E1-4BA8-AC8B-ED88B2813F35}"/>
              </a:ext>
            </a:extLst>
          </p:cNvPr>
          <p:cNvSpPr/>
          <p:nvPr/>
        </p:nvSpPr>
        <p:spPr>
          <a:xfrm rot="947901">
            <a:off x="6508106" y="4120172"/>
            <a:ext cx="3092720" cy="532665"/>
          </a:xfrm>
          <a:prstGeom prst="star10">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bIns="0" rtlCol="0" anchor="ctr"/>
          <a:lstStyle/>
          <a:p>
            <a:pPr marL="0" marR="0" lvl="1" indent="0" algn="ctr" defTabSz="914400" eaLnBrk="1" fontAlgn="auto" latinLnBrk="0" hangingPunct="1">
              <a:lnSpc>
                <a:spcPct val="100000"/>
              </a:lnSpc>
              <a:spcBef>
                <a:spcPts val="0"/>
              </a:spcBef>
              <a:spcAft>
                <a:spcPts val="0"/>
              </a:spcAft>
              <a:buClrTx/>
              <a:buSzTx/>
              <a:buFontTx/>
              <a:buNone/>
              <a:tabLst/>
              <a:defRPr/>
            </a:pPr>
            <a:r>
              <a:rPr kumimoji="0" lang="fr-FR" sz="2000" b="1" i="1" u="none" strike="noStrike" kern="0" cap="none" spc="0" normalizeH="0" baseline="30000" noProof="0" dirty="0">
                <a:ln>
                  <a:noFill/>
                </a:ln>
                <a:solidFill>
                  <a:prstClr val="white"/>
                </a:solidFill>
                <a:effectLst>
                  <a:outerShdw blurRad="38100" dist="38100" dir="2700000" algn="tl">
                    <a:srgbClr val="000000">
                      <a:alpha val="43137"/>
                    </a:srgbClr>
                  </a:outerShdw>
                </a:effectLst>
                <a:uLnTx/>
                <a:uFillTx/>
                <a:latin typeface="Times New Roman" pitchFamily="18" charset="0"/>
                <a:ea typeface="+mn-ea"/>
                <a:cs typeface="Times New Roman" pitchFamily="18" charset="0"/>
              </a:rPr>
              <a:t>Voici une Explosion Combinatoire !</a:t>
            </a:r>
          </a:p>
        </p:txBody>
      </p:sp>
      <p:sp>
        <p:nvSpPr>
          <p:cNvPr id="35" name="Rectangle 34">
            <a:extLst>
              <a:ext uri="{FF2B5EF4-FFF2-40B4-BE49-F238E27FC236}">
                <a16:creationId xmlns:a16="http://schemas.microsoft.com/office/drawing/2014/main" id="{EE7C8CF6-91EF-4BD5-8C6C-4001C9A18E01}"/>
              </a:ext>
            </a:extLst>
          </p:cNvPr>
          <p:cNvSpPr/>
          <p:nvPr/>
        </p:nvSpPr>
        <p:spPr>
          <a:xfrm>
            <a:off x="1397535" y="0"/>
            <a:ext cx="10801350" cy="85727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Les Classes de Problème</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0898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1">
                                            <p:txEl>
                                              <p:pRg st="2" end="2"/>
                                            </p:txEl>
                                          </p:spTgt>
                                        </p:tgtEl>
                                        <p:attrNameLst>
                                          <p:attrName>style.visibility</p:attrName>
                                        </p:attrNameLst>
                                      </p:cBhvr>
                                      <p:to>
                                        <p:strVal val="visible"/>
                                      </p:to>
                                    </p:set>
                                    <p:animEffect transition="in" filter="fade">
                                      <p:cBhvr>
                                        <p:cTn id="10" dur="500"/>
                                        <p:tgtEl>
                                          <p:spTgt spid="21">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1">
                                            <p:txEl>
                                              <p:pRg st="3" end="3"/>
                                            </p:txEl>
                                          </p:spTgt>
                                        </p:tgtEl>
                                        <p:attrNameLst>
                                          <p:attrName>style.visibility</p:attrName>
                                        </p:attrNameLst>
                                      </p:cBhvr>
                                      <p:to>
                                        <p:strVal val="visible"/>
                                      </p:to>
                                    </p:set>
                                    <p:animEffect transition="in" filter="fade">
                                      <p:cBhvr>
                                        <p:cTn id="13" dur="500"/>
                                        <p:tgtEl>
                                          <p:spTgt spid="21">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1">
                                            <p:txEl>
                                              <p:pRg st="4" end="4"/>
                                            </p:txEl>
                                          </p:spTgt>
                                        </p:tgtEl>
                                        <p:attrNameLst>
                                          <p:attrName>style.visibility</p:attrName>
                                        </p:attrNameLst>
                                      </p:cBhvr>
                                      <p:to>
                                        <p:strVal val="visible"/>
                                      </p:to>
                                    </p:set>
                                    <p:animEffect transition="in" filter="fade">
                                      <p:cBhvr>
                                        <p:cTn id="16" dur="500"/>
                                        <p:tgtEl>
                                          <p:spTgt spid="21">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1">
                                            <p:txEl>
                                              <p:pRg st="5" end="5"/>
                                            </p:txEl>
                                          </p:spTgt>
                                        </p:tgtEl>
                                        <p:attrNameLst>
                                          <p:attrName>style.visibility</p:attrName>
                                        </p:attrNameLst>
                                      </p:cBhvr>
                                      <p:to>
                                        <p:strVal val="visible"/>
                                      </p:to>
                                    </p:set>
                                    <p:animEffect transition="in" filter="fade">
                                      <p:cBhvr>
                                        <p:cTn id="21" dur="500"/>
                                        <p:tgtEl>
                                          <p:spTgt spid="21">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1">
                                            <p:txEl>
                                              <p:pRg st="6" end="6"/>
                                            </p:txEl>
                                          </p:spTgt>
                                        </p:tgtEl>
                                        <p:attrNameLst>
                                          <p:attrName>style.visibility</p:attrName>
                                        </p:attrNameLst>
                                      </p:cBhvr>
                                      <p:to>
                                        <p:strVal val="visible"/>
                                      </p:to>
                                    </p:set>
                                    <p:animEffect transition="in" filter="fade">
                                      <p:cBhvr>
                                        <p:cTn id="26" dur="500"/>
                                        <p:tgtEl>
                                          <p:spTgt spid="21">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1">
                                            <p:txEl>
                                              <p:pRg st="7" end="7"/>
                                            </p:txEl>
                                          </p:spTgt>
                                        </p:tgtEl>
                                        <p:attrNameLst>
                                          <p:attrName>style.visibility</p:attrName>
                                        </p:attrNameLst>
                                      </p:cBhvr>
                                      <p:to>
                                        <p:strVal val="visible"/>
                                      </p:to>
                                    </p:set>
                                    <p:animEffect transition="in" filter="fade">
                                      <p:cBhvr>
                                        <p:cTn id="31" dur="500"/>
                                        <p:tgtEl>
                                          <p:spTgt spid="21">
                                            <p:txEl>
                                              <p:pRg st="7" end="7"/>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1">
                                            <p:txEl>
                                              <p:pRg st="8" end="8"/>
                                            </p:txEl>
                                          </p:spTgt>
                                        </p:tgtEl>
                                        <p:attrNameLst>
                                          <p:attrName>style.visibility</p:attrName>
                                        </p:attrNameLst>
                                      </p:cBhvr>
                                      <p:to>
                                        <p:strVal val="visible"/>
                                      </p:to>
                                    </p:set>
                                    <p:animEffect transition="in" filter="fade">
                                      <p:cBhvr>
                                        <p:cTn id="36" dur="500"/>
                                        <p:tgtEl>
                                          <p:spTgt spid="21">
                                            <p:txEl>
                                              <p:pRg st="8" end="8"/>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21">
                                            <p:txEl>
                                              <p:pRg st="9" end="9"/>
                                            </p:txEl>
                                          </p:spTgt>
                                        </p:tgtEl>
                                        <p:attrNameLst>
                                          <p:attrName>style.visibility</p:attrName>
                                        </p:attrNameLst>
                                      </p:cBhvr>
                                      <p:to>
                                        <p:strVal val="visible"/>
                                      </p:to>
                                    </p:set>
                                    <p:animEffect transition="in" filter="fade">
                                      <p:cBhvr>
                                        <p:cTn id="41" dur="500"/>
                                        <p:tgtEl>
                                          <p:spTgt spid="21">
                                            <p:txEl>
                                              <p:pRg st="9" end="9"/>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21">
                                            <p:txEl>
                                              <p:pRg st="10" end="10"/>
                                            </p:txEl>
                                          </p:spTgt>
                                        </p:tgtEl>
                                        <p:attrNameLst>
                                          <p:attrName>style.visibility</p:attrName>
                                        </p:attrNameLst>
                                      </p:cBhvr>
                                      <p:to>
                                        <p:strVal val="visible"/>
                                      </p:to>
                                    </p:set>
                                    <p:animEffect transition="in" filter="fade">
                                      <p:cBhvr>
                                        <p:cTn id="46" dur="500"/>
                                        <p:tgtEl>
                                          <p:spTgt spid="21">
                                            <p:txEl>
                                              <p:pRg st="10" end="10"/>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21">
                                            <p:txEl>
                                              <p:pRg st="11" end="11"/>
                                            </p:txEl>
                                          </p:spTgt>
                                        </p:tgtEl>
                                        <p:attrNameLst>
                                          <p:attrName>style.visibility</p:attrName>
                                        </p:attrNameLst>
                                      </p:cBhvr>
                                      <p:to>
                                        <p:strVal val="visible"/>
                                      </p:to>
                                    </p:set>
                                    <p:animEffect transition="in" filter="fade">
                                      <p:cBhvr>
                                        <p:cTn id="49" dur="500"/>
                                        <p:tgtEl>
                                          <p:spTgt spid="21">
                                            <p:txEl>
                                              <p:pRg st="11" end="11"/>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923278" y="943088"/>
            <a:ext cx="11290882"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3 –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Les grands classe de problèmes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Les problèmes de flux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Considérons  un  réseau  routier  urbain.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Il  relie  différentes  parties de la ville : les quartiers d’habitation, les zones industrielles, les zones commerciales, etc. Il s’ensuit que la circulation routière  privilégie  certains  axes  quand  d’autres  sont  moins empruntés.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Il faut alors adapter la largeur des axes afin d’éviter les embouteillages, tout en restant dans des limites acceptables pour le contribuable.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Il s’agit d’un problème de flux qui peut se mettre sous la forme d’un graphe (le réseau urbain) dont chaque arc  a  des  capacités  propres  (nombre  de  véhicule  maximum  par heure, coût de construction et d’entretien au kilomètre).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pic>
        <p:nvPicPr>
          <p:cNvPr id="7" name="Picture 2">
            <a:extLst>
              <a:ext uri="{FF2B5EF4-FFF2-40B4-BE49-F238E27FC236}">
                <a16:creationId xmlns:a16="http://schemas.microsoft.com/office/drawing/2014/main" id="{C5005627-8F1C-4781-BF9C-526058D40C03}"/>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l="14055" t="47917" r="58712" b="13802"/>
          <a:stretch/>
        </p:blipFill>
        <p:spPr bwMode="auto">
          <a:xfrm>
            <a:off x="7890202" y="3958712"/>
            <a:ext cx="4185523" cy="2800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a:extLst>
              <a:ext uri="{FF2B5EF4-FFF2-40B4-BE49-F238E27FC236}">
                <a16:creationId xmlns:a16="http://schemas.microsoft.com/office/drawing/2014/main" id="{B81B4A43-96B4-4B9E-93FC-5B16BEC4BE11}"/>
              </a:ext>
            </a:extLst>
          </p:cNvPr>
          <p:cNvSpPr/>
          <p:nvPr/>
        </p:nvSpPr>
        <p:spPr>
          <a:xfrm>
            <a:off x="1397535" y="0"/>
            <a:ext cx="10801350" cy="85727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Les Classes de Problème</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959815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736238" y="2497931"/>
            <a:ext cx="10719523" cy="1862138"/>
          </a:xfrm>
        </p:spPr>
        <p:txBody>
          <a:bodyPr>
            <a:noAutofit/>
          </a:bodyPr>
          <a:lstStyle/>
          <a:p>
            <a:pPr algn="ctr">
              <a:lnSpc>
                <a:spcPts val="3000"/>
              </a:lnSpc>
            </a:pP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Chapitre 1</a:t>
            </a:r>
            <a:b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166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16600" b="1" i="1" dirty="0">
                <a:effectLst>
                  <a:outerShdw blurRad="38100" dist="38100" dir="2700000" algn="tl">
                    <a:srgbClr val="000000">
                      <a:alpha val="43137"/>
                    </a:srgbClr>
                  </a:outerShdw>
                </a:effectLst>
                <a:latin typeface="Times New Roman" pitchFamily="18" charset="0"/>
                <a:cs typeface="Times New Roman" pitchFamily="18" charset="0"/>
              </a:rPr>
            </a:br>
            <a: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t/>
            </a:r>
            <a:b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br>
            <a:r>
              <a:rPr lang="fr-FR" sz="4800"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Problèmes de Satisfaction de Contraintes</a:t>
            </a:r>
            <a:r>
              <a:rPr lang="fr-FR" sz="48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4800" b="1" i="1" dirty="0">
                <a:effectLst>
                  <a:outerShdw blurRad="38100" dist="38100" dir="2700000" algn="tl">
                    <a:srgbClr val="000000">
                      <a:alpha val="43137"/>
                    </a:srgbClr>
                  </a:outerShdw>
                </a:effectLst>
                <a:latin typeface="Times New Roman" pitchFamily="18" charset="0"/>
                <a:cs typeface="Times New Roman" pitchFamily="18" charset="0"/>
              </a:rPr>
            </a:br>
            <a:endParaRPr lang="fr-FR" sz="6000" b="1" i="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Sous-titre 2"/>
          <p:cNvSpPr>
            <a:spLocks noGrp="1"/>
          </p:cNvSpPr>
          <p:nvPr>
            <p:ph type="subTitle" idx="1"/>
          </p:nvPr>
        </p:nvSpPr>
        <p:spPr>
          <a:xfrm>
            <a:off x="2239230" y="5467174"/>
            <a:ext cx="6677025" cy="796924"/>
          </a:xfrm>
        </p:spPr>
        <p:txBody>
          <a:bodyPr>
            <a:normAutofit fontScale="25000" lnSpcReduction="20000"/>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err="1">
                <a:ln>
                  <a:noFill/>
                </a:ln>
                <a:solidFill>
                  <a:srgbClr val="5D3D23"/>
                </a:solidFill>
                <a:effectLst/>
                <a:uLnTx/>
                <a:uFillTx/>
                <a:latin typeface="Arial Rounded MT Bold" panose="020F0704030504030204" pitchFamily="34" charset="0"/>
                <a:cs typeface="Times New Roman" pitchFamily="18" charset="0"/>
              </a:rPr>
              <a:t>Drt</a:t>
            </a: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Abdourahmane GUEYE</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0" i="0"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77 509 95 64</a:t>
            </a:r>
            <a:endPar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 </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gueyeabou17@gmail.com</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25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t>
            </a:r>
            <a:r>
              <a:rPr kumimoji="0" lang="fr-FR" sz="14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lang="fr-FR" dirty="0"/>
          </a:p>
        </p:txBody>
      </p:sp>
      <p:cxnSp>
        <p:nvCxnSpPr>
          <p:cNvPr id="7" name="Connecteur droit 6">
            <a:extLst>
              <a:ext uri="{FF2B5EF4-FFF2-40B4-BE49-F238E27FC236}">
                <a16:creationId xmlns:a16="http://schemas.microsoft.com/office/drawing/2014/main" id="{0AC174EC-7E70-4432-B3D0-05C1A6E0BD66}"/>
              </a:ext>
            </a:extLst>
          </p:cNvPr>
          <p:cNvCxnSpPr>
            <a:cxnSpLocks/>
          </p:cNvCxnSpPr>
          <p:nvPr/>
        </p:nvCxnSpPr>
        <p:spPr>
          <a:xfrm flipH="1" flipV="1">
            <a:off x="976544" y="3347294"/>
            <a:ext cx="7193789" cy="90174"/>
          </a:xfrm>
          <a:prstGeom prst="line">
            <a:avLst/>
          </a:prstGeom>
        </p:spPr>
        <p:style>
          <a:lnRef idx="1">
            <a:schemeClr val="accent4"/>
          </a:lnRef>
          <a:fillRef idx="0">
            <a:schemeClr val="accent4"/>
          </a:fillRef>
          <a:effectRef idx="0">
            <a:schemeClr val="accent4"/>
          </a:effectRef>
          <a:fontRef idx="minor">
            <a:schemeClr val="tx1"/>
          </a:fontRef>
        </p:style>
      </p:cxnSp>
      <p:cxnSp>
        <p:nvCxnSpPr>
          <p:cNvPr id="8" name="Connecteur droit 7">
            <a:extLst>
              <a:ext uri="{FF2B5EF4-FFF2-40B4-BE49-F238E27FC236}">
                <a16:creationId xmlns:a16="http://schemas.microsoft.com/office/drawing/2014/main" id="{2DEDDB56-9E06-4CA8-BE3B-DA8FCDD1DF15}"/>
              </a:ext>
            </a:extLst>
          </p:cNvPr>
          <p:cNvCxnSpPr/>
          <p:nvPr/>
        </p:nvCxnSpPr>
        <p:spPr>
          <a:xfrm>
            <a:off x="1279864" y="2370011"/>
            <a:ext cx="0" cy="1331650"/>
          </a:xfrm>
          <a:prstGeom prst="line">
            <a:avLst/>
          </a:prstGeom>
        </p:spPr>
        <p:style>
          <a:lnRef idx="1">
            <a:schemeClr val="accent4"/>
          </a:lnRef>
          <a:fillRef idx="0">
            <a:schemeClr val="accent4"/>
          </a:fillRef>
          <a:effectRef idx="0">
            <a:schemeClr val="accent4"/>
          </a:effectRef>
          <a:fontRef idx="minor">
            <a:schemeClr val="tx1"/>
          </a:fontRef>
        </p:style>
      </p:cxnSp>
      <p:cxnSp>
        <p:nvCxnSpPr>
          <p:cNvPr id="10" name="Connecteur droit 9">
            <a:extLst>
              <a:ext uri="{FF2B5EF4-FFF2-40B4-BE49-F238E27FC236}">
                <a16:creationId xmlns:a16="http://schemas.microsoft.com/office/drawing/2014/main" id="{CE2547AA-F7DD-45AF-BF2C-BE0D7F288774}"/>
              </a:ext>
            </a:extLst>
          </p:cNvPr>
          <p:cNvCxnSpPr>
            <a:cxnSpLocks/>
          </p:cNvCxnSpPr>
          <p:nvPr/>
        </p:nvCxnSpPr>
        <p:spPr>
          <a:xfrm flipH="1" flipV="1">
            <a:off x="5918200" y="2269067"/>
            <a:ext cx="5608584" cy="60764"/>
          </a:xfrm>
          <a:prstGeom prst="line">
            <a:avLst/>
          </a:prstGeom>
        </p:spPr>
        <p:style>
          <a:lnRef idx="1">
            <a:schemeClr val="accent4"/>
          </a:lnRef>
          <a:fillRef idx="0">
            <a:schemeClr val="accent4"/>
          </a:fillRef>
          <a:effectRef idx="0">
            <a:schemeClr val="accent4"/>
          </a:effectRef>
          <a:fontRef idx="minor">
            <a:schemeClr val="tx1"/>
          </a:fontRef>
        </p:style>
      </p:cxnSp>
      <p:cxnSp>
        <p:nvCxnSpPr>
          <p:cNvPr id="11" name="Connecteur droit 10">
            <a:extLst>
              <a:ext uri="{FF2B5EF4-FFF2-40B4-BE49-F238E27FC236}">
                <a16:creationId xmlns:a16="http://schemas.microsoft.com/office/drawing/2014/main" id="{43694724-61B5-406A-BD90-2D20648FB2A7}"/>
              </a:ext>
            </a:extLst>
          </p:cNvPr>
          <p:cNvCxnSpPr>
            <a:cxnSpLocks/>
          </p:cNvCxnSpPr>
          <p:nvPr/>
        </p:nvCxnSpPr>
        <p:spPr>
          <a:xfrm>
            <a:off x="10995602" y="1352548"/>
            <a:ext cx="0" cy="1960878"/>
          </a:xfrm>
          <a:prstGeom prst="line">
            <a:avLst/>
          </a:prstGeom>
        </p:spPr>
        <p:style>
          <a:lnRef idx="1">
            <a:schemeClr val="accent4"/>
          </a:lnRef>
          <a:fillRef idx="0">
            <a:schemeClr val="accent4"/>
          </a:fillRef>
          <a:effectRef idx="0">
            <a:schemeClr val="accent4"/>
          </a:effectRef>
          <a:fontRef idx="minor">
            <a:schemeClr val="tx1"/>
          </a:fontRef>
        </p:style>
      </p:cxnSp>
      <p:pic>
        <p:nvPicPr>
          <p:cNvPr id="1026" name="Picture 2" descr="Recherche opérationnelle en logistique urbaine | Interface Transport">
            <a:extLst>
              <a:ext uri="{FF2B5EF4-FFF2-40B4-BE49-F238E27FC236}">
                <a16:creationId xmlns:a16="http://schemas.microsoft.com/office/drawing/2014/main" id="{E1264073-D560-4774-B9A5-3CC3860D5017}"/>
              </a:ext>
            </a:extLst>
          </p:cNvPr>
          <p:cNvPicPr>
            <a:picLocks noChangeAspect="1" noChangeArrowheads="1"/>
          </p:cNvPicPr>
          <p:nvPr/>
        </p:nvPicPr>
        <p:blipFill rotWithShape="1">
          <a:blip r:embed="rId3">
            <a:duotone>
              <a:schemeClr val="accent4">
                <a:shade val="45000"/>
                <a:satMod val="135000"/>
              </a:schemeClr>
              <a:prstClr val="white"/>
            </a:duotone>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rcRect l="33587" t="16121" r="31788" b="19652"/>
          <a:stretch/>
        </p:blipFill>
        <p:spPr bwMode="auto">
          <a:xfrm>
            <a:off x="9952770" y="5333393"/>
            <a:ext cx="956425" cy="1064485"/>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Connecteur droit 17">
            <a:extLst>
              <a:ext uri="{FF2B5EF4-FFF2-40B4-BE49-F238E27FC236}">
                <a16:creationId xmlns:a16="http://schemas.microsoft.com/office/drawing/2014/main" id="{384FD238-BDD0-4101-A352-40E27C65B1CD}"/>
              </a:ext>
            </a:extLst>
          </p:cNvPr>
          <p:cNvCxnSpPr>
            <a:cxnSpLocks/>
          </p:cNvCxnSpPr>
          <p:nvPr/>
        </p:nvCxnSpPr>
        <p:spPr>
          <a:xfrm>
            <a:off x="3818467" y="4360069"/>
            <a:ext cx="4529666" cy="0"/>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3638397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33866"/>
            <a:ext cx="10819866" cy="891138"/>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Plan</a:t>
            </a:r>
            <a:endParaRPr lang="fr-FR" sz="2400" i="1"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12703"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32" name="ZoneTexte 31">
            <a:extLst>
              <a:ext uri="{FF2B5EF4-FFF2-40B4-BE49-F238E27FC236}">
                <a16:creationId xmlns:a16="http://schemas.microsoft.com/office/drawing/2014/main" id="{CE939EE4-5D97-4D94-A842-998FE27A8754}"/>
              </a:ext>
            </a:extLst>
          </p:cNvPr>
          <p:cNvSpPr txBox="1"/>
          <p:nvPr/>
        </p:nvSpPr>
        <p:spPr>
          <a:xfrm>
            <a:off x="1397535" y="905717"/>
            <a:ext cx="10750078" cy="5104987"/>
          </a:xfrm>
          <a:prstGeom prst="rect">
            <a:avLst/>
          </a:prstGeom>
          <a:noFill/>
        </p:spPr>
        <p:txBody>
          <a:bodyPr wrap="square">
            <a:spAutoFit/>
          </a:body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4800" b="1" i="1" u="sng"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Times New Roman" pitchFamily="18" charset="0"/>
                <a:ea typeface="+mj-ea"/>
                <a:cs typeface="Times New Roman" pitchFamily="18" charset="0"/>
              </a:rPr>
              <a:t/>
            </a:r>
            <a:br>
              <a:rPr kumimoji="0" lang="fr-FR" sz="4800" b="1" i="1" u="sng"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Times New Roman" pitchFamily="18" charset="0"/>
                <a:ea typeface="+mj-ea"/>
                <a:cs typeface="Times New Roman" pitchFamily="18" charset="0"/>
              </a:rPr>
            </a:b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Problèmes de Satisfaction  de Contraintes</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1 – Caractéristique</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lang="fr-FR" sz="1400" b="1" i="1" dirty="0">
                <a:solidFill>
                  <a:srgbClr val="F79646">
                    <a:lumMod val="50000"/>
                  </a:srgbClr>
                </a:solidFill>
                <a:latin typeface="Times New Roman" pitchFamily="18" charset="0"/>
                <a:cs typeface="Times New Roman" pitchFamily="18" charset="0"/>
              </a:rPr>
              <a:t>	         2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Typologie des Contraintes</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3 – Formulation d’un CSP</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4 – Solution d’un CSP</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CSP avancée</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1 – CSP  sur-contraint - </a:t>
            </a:r>
            <a:r>
              <a:rPr kumimoji="0" lang="fr-FR" sz="14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MaxCSP</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VCSP   </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2 – CSP  sous-contraint  CSOP	</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Travaux Dirigées</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1 – Problème de coloriage </a:t>
            </a:r>
            <a:r>
              <a:rPr kumimoji="0" lang="fr-FR" sz="1400" b="1" i="1" u="none" strike="noStrike" kern="1200" cap="none" spc="0" normalizeH="0" baseline="0" noProof="0" dirty="0">
                <a:ln>
                  <a:noFill/>
                </a:ln>
                <a:solidFill>
                  <a:prstClr val="black"/>
                </a:solidFill>
                <a:effectLst/>
                <a:uLnTx/>
                <a:uFillTx/>
                <a:latin typeface="Calibri"/>
                <a:ea typeface="+mn-ea"/>
                <a:cs typeface="+mn-cs"/>
              </a:rPr>
              <a:t/>
            </a:r>
            <a:br>
              <a:rPr kumimoji="0" lang="fr-FR" sz="1400" b="1" i="1" u="none" strike="noStrike" kern="1200" cap="none" spc="0" normalizeH="0" baseline="0" noProof="0" dirty="0">
                <a:ln>
                  <a:noFill/>
                </a:ln>
                <a:solidFill>
                  <a:prstClr val="black"/>
                </a:solidFill>
                <a:effectLst/>
                <a:uLnTx/>
                <a:uFillTx/>
                <a:latin typeface="Calibri"/>
                <a:ea typeface="+mn-ea"/>
                <a:cs typeface="+mn-cs"/>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2 – SEND + MORE = MONEY</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3 – Partage de Machine</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4 – Problème d’Einstein</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lang="fr-FR" dirty="0"/>
          </a:p>
        </p:txBody>
      </p:sp>
      <p:sp>
        <p:nvSpPr>
          <p:cNvPr id="15" name="Oval 3">
            <a:extLst>
              <a:ext uri="{FF2B5EF4-FFF2-40B4-BE49-F238E27FC236}">
                <a16:creationId xmlns:a16="http://schemas.microsoft.com/office/drawing/2014/main" id="{0A47F3AE-7973-40F4-B35C-B5EFC65C2522}"/>
              </a:ext>
            </a:extLst>
          </p:cNvPr>
          <p:cNvSpPr/>
          <p:nvPr/>
        </p:nvSpPr>
        <p:spPr>
          <a:xfrm>
            <a:off x="2258954" y="2976928"/>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2</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16" name="Oval 9">
            <a:extLst>
              <a:ext uri="{FF2B5EF4-FFF2-40B4-BE49-F238E27FC236}">
                <a16:creationId xmlns:a16="http://schemas.microsoft.com/office/drawing/2014/main" id="{AF57050B-DC86-47B6-978B-8986EEAC5B15}"/>
              </a:ext>
            </a:extLst>
          </p:cNvPr>
          <p:cNvSpPr/>
          <p:nvPr/>
        </p:nvSpPr>
        <p:spPr>
          <a:xfrm>
            <a:off x="2258955" y="1136358"/>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1</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17" name="Oval 10">
            <a:extLst>
              <a:ext uri="{FF2B5EF4-FFF2-40B4-BE49-F238E27FC236}">
                <a16:creationId xmlns:a16="http://schemas.microsoft.com/office/drawing/2014/main" id="{D680D639-454E-4F80-ACC9-DC16DAB505C1}"/>
              </a:ext>
            </a:extLst>
          </p:cNvPr>
          <p:cNvSpPr/>
          <p:nvPr/>
        </p:nvSpPr>
        <p:spPr>
          <a:xfrm>
            <a:off x="2258954" y="4202877"/>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3</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pic>
        <p:nvPicPr>
          <p:cNvPr id="19" name="Picture 4">
            <a:extLst>
              <a:ext uri="{FF2B5EF4-FFF2-40B4-BE49-F238E27FC236}">
                <a16:creationId xmlns:a16="http://schemas.microsoft.com/office/drawing/2014/main" id="{BEE8AA85-D459-417A-8521-263B3C9D5CFE}"/>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tretch>
            <a:fillRect/>
          </a:stretch>
        </p:blipFill>
        <p:spPr>
          <a:xfrm flipH="1">
            <a:off x="9651794" y="2863336"/>
            <a:ext cx="1668114" cy="12763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80432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0"/>
            <a:ext cx="10813447" cy="85727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Chapitre I</a:t>
            </a:r>
            <a:endParaRPr lang="fr-FR" sz="2400" i="1"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12703"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pic>
        <p:nvPicPr>
          <p:cNvPr id="1030" name="Picture 6" descr="Image vectorielle de stock de Théorie des maths et équation de 1026470293">
            <a:extLst>
              <a:ext uri="{FF2B5EF4-FFF2-40B4-BE49-F238E27FC236}">
                <a16:creationId xmlns:a16="http://schemas.microsoft.com/office/drawing/2014/main" id="{044C9752-6B00-4557-B6F4-D1DD304A57FD}"/>
              </a:ext>
            </a:extLst>
          </p:cNvPr>
          <p:cNvPicPr>
            <a:picLocks noChangeAspect="1" noChangeArrowheads="1"/>
          </p:cNvPicPr>
          <p:nvPr/>
        </p:nvPicPr>
        <p:blipFill rotWithShape="1">
          <a:blip r:embed="rId2">
            <a:duotone>
              <a:schemeClr val="accent4">
                <a:shade val="45000"/>
                <a:satMod val="135000"/>
              </a:schemeClr>
              <a:prstClr val="white"/>
            </a:duotone>
            <a:extLst>
              <a:ext uri="{28A0092B-C50C-407E-A947-70E740481C1C}">
                <a14:useLocalDpi xmlns:a14="http://schemas.microsoft.com/office/drawing/2010/main" val="0"/>
              </a:ext>
            </a:extLst>
          </a:blip>
          <a:srcRect b="6546"/>
          <a:stretch/>
        </p:blipFill>
        <p:spPr bwMode="auto">
          <a:xfrm>
            <a:off x="1684020" y="1154921"/>
            <a:ext cx="10033534" cy="5366224"/>
          </a:xfrm>
          <a:prstGeom prst="rect">
            <a:avLst/>
          </a:prstGeom>
          <a:noFill/>
          <a:extLst>
            <a:ext uri="{909E8E84-426E-40DD-AFC4-6F175D3DCCD1}">
              <a14:hiddenFill xmlns:a14="http://schemas.microsoft.com/office/drawing/2010/main">
                <a:solidFill>
                  <a:srgbClr val="FFFFFF"/>
                </a:solidFill>
              </a14:hiddenFill>
            </a:ext>
          </a:extLst>
        </p:spPr>
      </p:pic>
      <p:sp>
        <p:nvSpPr>
          <p:cNvPr id="42" name="ZoneTexte 41">
            <a:extLst>
              <a:ext uri="{FF2B5EF4-FFF2-40B4-BE49-F238E27FC236}">
                <a16:creationId xmlns:a16="http://schemas.microsoft.com/office/drawing/2014/main" id="{18B292E5-F23E-422A-828B-F5A8CBCF94BD}"/>
              </a:ext>
            </a:extLst>
          </p:cNvPr>
          <p:cNvSpPr txBox="1"/>
          <p:nvPr/>
        </p:nvSpPr>
        <p:spPr>
          <a:xfrm>
            <a:off x="2345267" y="2894955"/>
            <a:ext cx="8415865" cy="1569660"/>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pPr algn="ctr"/>
            <a:r>
              <a:rPr kumimoji="0" lang="fr-FR" sz="4800" b="1" i="1"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gency FB" panose="020B0503020202020204" pitchFamily="34" charset="0"/>
                <a:ea typeface="+mj-ea"/>
                <a:cs typeface="Times New Roman" pitchFamily="18" charset="0"/>
              </a:rPr>
              <a:t>Problèmes de Satisfaction de Contraintes</a:t>
            </a:r>
            <a:endParaRPr lang="fr-FR" dirty="0"/>
          </a:p>
        </p:txBody>
      </p:sp>
      <p:pic>
        <p:nvPicPr>
          <p:cNvPr id="43" name="Picture 2" descr="Icône Plate De Modélisation 3d Ordinateur Portable Avec Des Icônes Orange  De Projet 3d Dans Le Modèle Plat À La Mode Dessin 3d Sur La Conception De  Style Dégradé Portable Conçu Pour">
            <a:extLst>
              <a:ext uri="{FF2B5EF4-FFF2-40B4-BE49-F238E27FC236}">
                <a16:creationId xmlns:a16="http://schemas.microsoft.com/office/drawing/2014/main" id="{E1815679-C7C9-4AB9-8059-0A10893A1974}"/>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l="4664" t="7424" r="4720" b="6621"/>
          <a:stretch/>
        </p:blipFill>
        <p:spPr bwMode="auto">
          <a:xfrm>
            <a:off x="639192" y="4083728"/>
            <a:ext cx="2219418" cy="1842116"/>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descr="Modélisation 3D Style Plat, Coloré, Icône De Vecteur Pour Les Graphiques  D'informations, Les Sites Web, Les Médias Mobiles Et Imprimés. Clip Art  Libres De Droits , Vecteurs Et Illustration. Image 55936012.">
            <a:extLst>
              <a:ext uri="{FF2B5EF4-FFF2-40B4-BE49-F238E27FC236}">
                <a16:creationId xmlns:a16="http://schemas.microsoft.com/office/drawing/2014/main" id="{A2967C35-ED71-4501-9B23-42E46DD0ADDD}"/>
              </a:ext>
            </a:extLst>
          </p:cNvPr>
          <p:cNvPicPr>
            <a:picLocks noChangeAspect="1" noChangeArrowheads="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l="23345" t="15106" r="12440" b="15217"/>
          <a:stretch/>
        </p:blipFill>
        <p:spPr bwMode="auto">
          <a:xfrm>
            <a:off x="10227231" y="1805345"/>
            <a:ext cx="1423608" cy="1544714"/>
          </a:xfrm>
          <a:prstGeom prst="rect">
            <a:avLst/>
          </a:prstGeom>
          <a:noFill/>
          <a:extLst>
            <a:ext uri="{909E8E84-426E-40DD-AFC4-6F175D3DCCD1}">
              <a14:hiddenFill xmlns:a14="http://schemas.microsoft.com/office/drawing/2010/main">
                <a:solidFill>
                  <a:srgbClr val="FFFFFF"/>
                </a:solidFill>
              </a14:hiddenFill>
            </a:ext>
          </a:extLst>
        </p:spPr>
      </p:pic>
      <p:sp>
        <p:nvSpPr>
          <p:cNvPr id="45" name="Sous-titre 2">
            <a:extLst>
              <a:ext uri="{FF2B5EF4-FFF2-40B4-BE49-F238E27FC236}">
                <a16:creationId xmlns:a16="http://schemas.microsoft.com/office/drawing/2014/main" id="{FE1DB75B-F139-4ECC-9531-C1F8A3884183}"/>
              </a:ext>
            </a:extLst>
          </p:cNvPr>
          <p:cNvSpPr txBox="1">
            <a:spLocks/>
          </p:cNvSpPr>
          <p:nvPr/>
        </p:nvSpPr>
        <p:spPr>
          <a:xfrm>
            <a:off x="4655993" y="5396759"/>
            <a:ext cx="2880014" cy="796924"/>
          </a:xfrm>
          <a:prstGeom prst="rect">
            <a:avLst/>
          </a:prstGeom>
        </p:spPr>
        <p:style>
          <a:lnRef idx="2">
            <a:schemeClr val="accent4"/>
          </a:lnRef>
          <a:fillRef idx="1">
            <a:schemeClr val="lt1"/>
          </a:fillRef>
          <a:effectRef idx="0">
            <a:schemeClr val="accent4"/>
          </a:effectRef>
          <a:fontRef idx="minor">
            <a:schemeClr val="dk1"/>
          </a:fontRef>
        </p:style>
        <p:txBody>
          <a:bodyPr>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ct val="20000"/>
              </a:spcBef>
              <a:buFont typeface="Arial" panose="020B0604020202020204" pitchFamily="34" charset="0"/>
              <a:buNone/>
              <a:defRPr/>
            </a:pPr>
            <a:r>
              <a:rPr lang="fr-FR" sz="5600" b="1" i="1" dirty="0" err="1">
                <a:solidFill>
                  <a:srgbClr val="5D3D23"/>
                </a:solidFill>
                <a:latin typeface="Arial Rounded MT Bold" panose="020F0704030504030204" pitchFamily="34" charset="0"/>
                <a:cs typeface="Times New Roman" pitchFamily="18" charset="0"/>
              </a:rPr>
              <a:t>Drt</a:t>
            </a:r>
            <a:r>
              <a:rPr lang="fr-FR" sz="5600" b="1" i="1" dirty="0">
                <a:solidFill>
                  <a:srgbClr val="5D3D23"/>
                </a:solidFill>
                <a:latin typeface="Arial Rounded MT Bold" panose="020F0704030504030204" pitchFamily="34" charset="0"/>
                <a:cs typeface="Times New Roman" pitchFamily="18" charset="0"/>
              </a:rPr>
              <a:t>  Abdourahmane GUEYE</a:t>
            </a:r>
          </a:p>
          <a:p>
            <a:pPr marL="0" indent="0" algn="ctr">
              <a:lnSpc>
                <a:spcPct val="100000"/>
              </a:lnSpc>
              <a:spcBef>
                <a:spcPct val="20000"/>
              </a:spcBef>
              <a:buFont typeface="Arial" panose="020B0604020202020204" pitchFamily="34" charset="0"/>
              <a:buNone/>
              <a:defRPr/>
            </a:pPr>
            <a:r>
              <a:rPr lang="fr-FR" sz="5600" dirty="0">
                <a:solidFill>
                  <a:srgbClr val="5D3D23"/>
                </a:solidFill>
                <a:latin typeface="Arial Rounded MT Bold" panose="020F0704030504030204" pitchFamily="34" charset="0"/>
                <a:cs typeface="Times New Roman" pitchFamily="18" charset="0"/>
              </a:rPr>
              <a:t> 77 509 95 64</a:t>
            </a:r>
            <a:endParaRPr lang="fr-FR" sz="5600" b="1" i="1" dirty="0">
              <a:solidFill>
                <a:srgbClr val="5D3D23"/>
              </a:solidFill>
              <a:latin typeface="Arial Rounded MT Bold" panose="020F0704030504030204" pitchFamily="34" charset="0"/>
              <a:cs typeface="Times New Roman" pitchFamily="18" charset="0"/>
            </a:endParaRPr>
          </a:p>
          <a:p>
            <a:pPr marL="0" indent="0" algn="ctr">
              <a:lnSpc>
                <a:spcPct val="100000"/>
              </a:lnSpc>
              <a:spcBef>
                <a:spcPct val="20000"/>
              </a:spcBef>
              <a:buFont typeface="Arial" panose="020B0604020202020204" pitchFamily="34" charset="0"/>
              <a:buNone/>
              <a:defRPr/>
            </a:pPr>
            <a:r>
              <a:rPr lang="fr-FR" sz="5600" b="1" i="1" dirty="0">
                <a:solidFill>
                  <a:srgbClr val="5D3D23"/>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 </a:t>
            </a:r>
            <a:r>
              <a:rPr lang="fr-FR" sz="5600" b="1" i="1" dirty="0">
                <a:solidFill>
                  <a:srgbClr val="D5B279"/>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gueyeabou17@gmail.com</a:t>
            </a:r>
            <a:r>
              <a:rPr lang="fr-FR" sz="5600" b="1" i="1" dirty="0">
                <a:solidFill>
                  <a:srgbClr val="D5B279"/>
                </a:solidFill>
                <a:latin typeface="Arial Rounded MT Bold" panose="020F0704030504030204" pitchFamily="34" charset="0"/>
                <a:cs typeface="Times New Roman" pitchFamily="18" charset="0"/>
              </a:rPr>
              <a:t> </a:t>
            </a:r>
          </a:p>
          <a:p>
            <a:pPr marL="0" indent="0" algn="ctr">
              <a:lnSpc>
                <a:spcPct val="100000"/>
              </a:lnSpc>
              <a:spcBef>
                <a:spcPct val="20000"/>
              </a:spcBef>
              <a:buFont typeface="Arial" panose="020B0604020202020204" pitchFamily="34" charset="0"/>
              <a:buNone/>
              <a:defRPr/>
            </a:pPr>
            <a:r>
              <a:rPr lang="fr-FR" sz="2500" b="1" i="1" dirty="0">
                <a:solidFill>
                  <a:srgbClr val="5D3D23"/>
                </a:solidFill>
                <a:latin typeface="Arial Rounded MT Bold" panose="020F0704030504030204" pitchFamily="34" charset="0"/>
                <a:cs typeface="Times New Roman" pitchFamily="18" charset="0"/>
              </a:rPr>
              <a:t>	</a:t>
            </a:r>
            <a:r>
              <a:rPr lang="fr-FR" sz="1400" b="1" i="1" dirty="0">
                <a:solidFill>
                  <a:srgbClr val="F79646"/>
                </a:solidFill>
                <a:latin typeface="Times New Roman" pitchFamily="18" charset="0"/>
                <a:cs typeface="Times New Roman" pitchFamily="18" charset="0"/>
              </a:rPr>
              <a:t>				</a:t>
            </a:r>
            <a:endParaRPr lang="fr-FR" dirty="0"/>
          </a:p>
        </p:txBody>
      </p:sp>
    </p:spTree>
    <p:extLst>
      <p:ext uri="{BB962C8B-B14F-4D97-AF65-F5344CB8AC3E}">
        <p14:creationId xmlns:p14="http://schemas.microsoft.com/office/powerpoint/2010/main" val="288802440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32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Problèmes de Satisfaction  de Contraintes</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12642" y="1209825"/>
            <a:ext cx="12120033"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sng" strike="noStrike" kern="1200" cap="none" spc="0" normalizeH="0" baseline="0" noProof="0" dirty="0">
                <a:ln>
                  <a:noFill/>
                </a:ln>
                <a:solidFill>
                  <a:schemeClr val="accent2"/>
                </a:solidFill>
                <a:effectLst/>
                <a:uLnTx/>
                <a:uFillTx/>
                <a:latin typeface="Times New Roman" pitchFamily="18" charset="0"/>
                <a:ea typeface="+mn-ea"/>
                <a:cs typeface="Times New Roman" pitchFamily="18" charset="0"/>
              </a:rPr>
              <a:t>Définition</a:t>
            </a:r>
          </a:p>
          <a:p>
            <a:pPr marL="400050" lvl="1" indent="0">
              <a:lnSpc>
                <a:spcPts val="2000"/>
              </a:lnSpc>
              <a:buNone/>
            </a:pPr>
            <a:r>
              <a:rPr lang="fr-FR" sz="1800" b="1" i="1" dirty="0">
                <a:solidFill>
                  <a:srgbClr val="F79646">
                    <a:lumMod val="50000"/>
                  </a:srgbClr>
                </a:solidFill>
                <a:latin typeface="Times New Roman" pitchFamily="18" charset="0"/>
                <a:cs typeface="Times New Roman" pitchFamily="18" charset="0"/>
              </a:rPr>
              <a:t>Un CSP ( </a:t>
            </a:r>
            <a:r>
              <a:rPr lang="fr-FR" sz="1800" b="1" i="1" dirty="0">
                <a:solidFill>
                  <a:srgbClr val="F79646">
                    <a:lumMod val="75000"/>
                  </a:srgbClr>
                </a:solidFill>
                <a:latin typeface="Times New Roman" pitchFamily="18" charset="0"/>
                <a:cs typeface="Times New Roman" pitchFamily="18" charset="0"/>
              </a:rPr>
              <a:t>Problème de Satisfaction de Contraintes </a:t>
            </a:r>
            <a:r>
              <a:rPr lang="fr-FR" sz="1800" b="1" i="1" dirty="0">
                <a:solidFill>
                  <a:srgbClr val="F79646">
                    <a:lumMod val="50000"/>
                  </a:srgbClr>
                </a:solidFill>
                <a:latin typeface="Times New Roman" pitchFamily="18" charset="0"/>
                <a:cs typeface="Times New Roman" pitchFamily="18" charset="0"/>
              </a:rPr>
              <a:t>) est un problème modélisé sous la  forme d'un ensemble </a:t>
            </a:r>
          </a:p>
          <a:p>
            <a:pPr marL="400050" lvl="1" indent="0">
              <a:lnSpc>
                <a:spcPts val="2000"/>
              </a:lnSpc>
              <a:buNone/>
            </a:pPr>
            <a:r>
              <a:rPr lang="fr-FR" sz="1800" b="1" i="1" dirty="0">
                <a:solidFill>
                  <a:srgbClr val="F79646">
                    <a:lumMod val="50000"/>
                  </a:srgbClr>
                </a:solidFill>
                <a:latin typeface="Times New Roman" pitchFamily="18" charset="0"/>
                <a:cs typeface="Times New Roman" pitchFamily="18" charset="0"/>
              </a:rPr>
              <a:t>de contraintes posées sur des variables, chacune de ces variables prenant ses valeurs dans un domaine. </a:t>
            </a:r>
          </a:p>
          <a:p>
            <a:pPr marL="400050" lvl="1" indent="0">
              <a:lnSpc>
                <a:spcPts val="2000"/>
              </a:lnSpc>
              <a:buNone/>
            </a:pPr>
            <a:endParaRPr lang="fr-FR" sz="100" b="1" i="1" dirty="0">
              <a:solidFill>
                <a:srgbClr val="F79646">
                  <a:lumMod val="50000"/>
                </a:srgbClr>
              </a:solidFill>
              <a:latin typeface="Times New Roman" pitchFamily="18" charset="0"/>
              <a:cs typeface="Times New Roman" pitchFamily="18" charset="0"/>
            </a:endParaRPr>
          </a:p>
          <a:p>
            <a:pPr marL="400050" marR="0" lvl="1" indent="0" algn="l" defTabSz="914400" rtl="0" eaLnBrk="1" fontAlgn="auto" latinLnBrk="0" hangingPunct="1">
              <a:spcBef>
                <a:spcPct val="20000"/>
              </a:spcBef>
              <a:spcAft>
                <a:spcPts val="0"/>
              </a:spcAft>
              <a:buClrTx/>
              <a:buSzTx/>
              <a:buFont typeface="Arial" pitchFamily="34" charset="0"/>
              <a:buNone/>
              <a:tabLst/>
              <a:defRPr/>
            </a:pPr>
            <a:endParaRPr kumimoji="0" lang="fr-FR" sz="1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endParaRPr>
          </a:p>
          <a:p>
            <a:pPr marL="400050" lvl="1" indent="0">
              <a:lnSpc>
                <a:spcPts val="2000"/>
              </a:lnSpc>
              <a:buNone/>
            </a:pPr>
            <a:r>
              <a:rPr lang="fr-FR" sz="1600" b="1" i="1" dirty="0">
                <a:solidFill>
                  <a:srgbClr val="F79646">
                    <a:lumMod val="50000"/>
                  </a:srgbClr>
                </a:solidFill>
                <a:latin typeface="Times New Roman" pitchFamily="18" charset="0"/>
                <a:cs typeface="Times New Roman" pitchFamily="18" charset="0"/>
              </a:rPr>
              <a:t> </a:t>
            </a:r>
            <a:r>
              <a:rPr lang="fr-FR" sz="1800" b="1" i="1" dirty="0">
                <a:solidFill>
                  <a:srgbClr val="F79646">
                    <a:lumMod val="75000"/>
                  </a:srgbClr>
                </a:solidFill>
                <a:latin typeface="Times New Roman" pitchFamily="18" charset="0"/>
                <a:cs typeface="Times New Roman" pitchFamily="18" charset="0"/>
              </a:rPr>
              <a:t>1 – </a:t>
            </a:r>
            <a:r>
              <a:rPr lang="fr-FR" sz="1800" b="1" i="1" dirty="0">
                <a:solidFill>
                  <a:srgbClr val="F79646">
                    <a:lumMod val="50000"/>
                  </a:srgbClr>
                </a:solidFill>
                <a:latin typeface="Times New Roman" pitchFamily="18" charset="0"/>
                <a:cs typeface="Times New Roman" pitchFamily="18" charset="0"/>
              </a:rPr>
              <a:t>Caractérisation des Contraintes</a:t>
            </a:r>
          </a:p>
          <a:p>
            <a:pPr marL="400050" lvl="1" indent="0">
              <a:lnSpc>
                <a:spcPts val="2000"/>
              </a:lnSpc>
              <a:buNone/>
            </a:pPr>
            <a:endParaRPr lang="fr-FR" sz="100" b="1" i="1" dirty="0">
              <a:solidFill>
                <a:srgbClr val="F79646">
                  <a:lumMod val="50000"/>
                </a:srgbClr>
              </a:solidFill>
              <a:latin typeface="Times New Roman" pitchFamily="18" charset="0"/>
              <a:cs typeface="Times New Roman" pitchFamily="18" charset="0"/>
            </a:endParaRPr>
          </a:p>
          <a:p>
            <a:pPr marL="400050" lvl="1" indent="0">
              <a:lnSpc>
                <a:spcPts val="2000"/>
              </a:lnSpc>
              <a:buNone/>
            </a:pPr>
            <a:r>
              <a:rPr lang="fr-FR" sz="1800" b="1" i="1" u="sng" dirty="0">
                <a:solidFill>
                  <a:srgbClr val="F79646">
                    <a:lumMod val="75000"/>
                  </a:srgbClr>
                </a:solidFill>
                <a:latin typeface="Times New Roman" pitchFamily="18" charset="0"/>
                <a:cs typeface="Times New Roman" pitchFamily="18" charset="0"/>
              </a:rPr>
              <a:t>Définition :</a:t>
            </a:r>
            <a:r>
              <a:rPr lang="fr-FR" sz="1800" b="1" i="1" dirty="0">
                <a:solidFill>
                  <a:srgbClr val="F79646">
                    <a:lumMod val="50000"/>
                  </a:srgbClr>
                </a:solidFill>
                <a:latin typeface="Times New Roman" pitchFamily="18" charset="0"/>
                <a:cs typeface="Times New Roman" pitchFamily="18" charset="0"/>
              </a:rPr>
              <a:t>  Une contrainte est une relation logique entre différentes </a:t>
            </a:r>
            <a:r>
              <a:rPr lang="fr-FR" sz="1800" b="1" i="1" dirty="0" smtClean="0">
                <a:solidFill>
                  <a:srgbClr val="F79646">
                    <a:lumMod val="50000"/>
                  </a:srgbClr>
                </a:solidFill>
                <a:latin typeface="Times New Roman" pitchFamily="18" charset="0"/>
                <a:cs typeface="Times New Roman" pitchFamily="18" charset="0"/>
              </a:rPr>
              <a:t>inconnues </a:t>
            </a:r>
            <a:r>
              <a:rPr lang="fr-FR" sz="1800" b="1" i="1" dirty="0">
                <a:solidFill>
                  <a:srgbClr val="F79646">
                    <a:lumMod val="50000"/>
                  </a:srgbClr>
                </a:solidFill>
                <a:latin typeface="Times New Roman" pitchFamily="18" charset="0"/>
                <a:cs typeface="Times New Roman" pitchFamily="18" charset="0"/>
              </a:rPr>
              <a:t>(variables), elle restreint </a:t>
            </a:r>
          </a:p>
          <a:p>
            <a:pPr marL="400050" lvl="1" indent="0">
              <a:lnSpc>
                <a:spcPts val="2000"/>
              </a:lnSpc>
              <a:buNone/>
            </a:pPr>
            <a:r>
              <a:rPr lang="fr-FR" sz="1800" b="1" i="1" dirty="0">
                <a:solidFill>
                  <a:srgbClr val="F79646">
                    <a:lumMod val="50000"/>
                  </a:srgbClr>
                </a:solidFill>
                <a:latin typeface="Times New Roman" pitchFamily="18" charset="0"/>
                <a:cs typeface="Times New Roman" pitchFamily="18" charset="0"/>
              </a:rPr>
              <a:t>les valeurs que peuvent prendre simultanément les variables. </a:t>
            </a:r>
          </a:p>
          <a:p>
            <a:pPr marL="400050" lvl="1" indent="0">
              <a:lnSpc>
                <a:spcPts val="2000"/>
              </a:lnSpc>
              <a:buNone/>
            </a:pPr>
            <a:endParaRPr lang="fr-FR" sz="100" b="1" i="1" u="sng" dirty="0">
              <a:solidFill>
                <a:srgbClr val="F79646">
                  <a:lumMod val="75000"/>
                </a:srgbClr>
              </a:solidFill>
              <a:latin typeface="Times New Roman" pitchFamily="18" charset="0"/>
              <a:cs typeface="Times New Roman" pitchFamily="18" charset="0"/>
            </a:endParaRPr>
          </a:p>
          <a:p>
            <a:pPr marL="400050" lvl="1" indent="0">
              <a:lnSpc>
                <a:spcPts val="2000"/>
              </a:lnSpc>
              <a:buNone/>
            </a:pPr>
            <a:r>
              <a:rPr lang="fr-FR" sz="1800" b="1" i="1" u="sng" dirty="0">
                <a:solidFill>
                  <a:srgbClr val="F79646">
                    <a:lumMod val="75000"/>
                  </a:srgbClr>
                </a:solidFill>
                <a:latin typeface="Times New Roman" pitchFamily="18" charset="0"/>
                <a:cs typeface="Times New Roman" pitchFamily="18" charset="0"/>
              </a:rPr>
              <a:t>Exemple :</a:t>
            </a:r>
            <a:r>
              <a:rPr lang="fr-FR" sz="1800" b="1" i="1" dirty="0">
                <a:solidFill>
                  <a:srgbClr val="F79646">
                    <a:lumMod val="75000"/>
                  </a:srgbClr>
                </a:solidFill>
                <a:latin typeface="Times New Roman" pitchFamily="18" charset="0"/>
                <a:cs typeface="Times New Roman" pitchFamily="18" charset="0"/>
              </a:rPr>
              <a:t> </a:t>
            </a:r>
          </a:p>
          <a:p>
            <a:pPr marL="400050" lvl="1" indent="0">
              <a:lnSpc>
                <a:spcPts val="2000"/>
              </a:lnSpc>
              <a:buNone/>
            </a:pPr>
            <a:r>
              <a:rPr lang="fr-FR" sz="1800" b="1" i="1" dirty="0">
                <a:solidFill>
                  <a:srgbClr val="F79646">
                    <a:lumMod val="50000"/>
                  </a:srgbClr>
                </a:solidFill>
                <a:latin typeface="Times New Roman" pitchFamily="18" charset="0"/>
                <a:cs typeface="Times New Roman" pitchFamily="18" charset="0"/>
              </a:rPr>
              <a:t>la contrainte « </a:t>
            </a:r>
            <a:r>
              <a:rPr lang="fr-FR" sz="1800" b="1" i="1" dirty="0">
                <a:solidFill>
                  <a:srgbClr val="F79646">
                    <a:lumMod val="75000"/>
                  </a:srgbClr>
                </a:solidFill>
                <a:latin typeface="Times New Roman" pitchFamily="18" charset="0"/>
                <a:cs typeface="Times New Roman" pitchFamily="18" charset="0"/>
              </a:rPr>
              <a:t> x + 3y = 12  </a:t>
            </a:r>
            <a:r>
              <a:rPr lang="fr-FR" sz="1800" b="1" i="1" dirty="0">
                <a:solidFill>
                  <a:srgbClr val="F79646">
                    <a:lumMod val="50000"/>
                  </a:srgbClr>
                </a:solidFill>
                <a:latin typeface="Times New Roman" pitchFamily="18" charset="0"/>
                <a:cs typeface="Times New Roman" pitchFamily="18" charset="0"/>
              </a:rPr>
              <a:t>»  restreint les valeurs que l'on peut affecter simultanément aux variables  x  et  y. </a:t>
            </a:r>
          </a:p>
          <a:p>
            <a:pPr marL="400050" lvl="1" indent="0">
              <a:lnSpc>
                <a:spcPts val="2000"/>
              </a:lnSpc>
              <a:buNone/>
            </a:pPr>
            <a:endParaRPr lang="fr-FR" sz="100" b="1" i="1" dirty="0">
              <a:solidFill>
                <a:srgbClr val="F79646">
                  <a:lumMod val="50000"/>
                </a:srgbClr>
              </a:solidFill>
              <a:latin typeface="Times New Roman" pitchFamily="18" charset="0"/>
              <a:cs typeface="Times New Roman" pitchFamily="18" charset="0"/>
            </a:endParaRPr>
          </a:p>
          <a:p>
            <a:pPr marL="400050" lvl="1" indent="0">
              <a:lnSpc>
                <a:spcPts val="2000"/>
              </a:lnSpc>
              <a:buNone/>
            </a:pPr>
            <a:r>
              <a:rPr lang="fr-FR" sz="1600" b="1" i="1" dirty="0">
                <a:solidFill>
                  <a:srgbClr val="F79646">
                    <a:lumMod val="50000"/>
                  </a:srgbClr>
                </a:solidFill>
                <a:latin typeface="Times New Roman" pitchFamily="18" charset="0"/>
                <a:cs typeface="Times New Roman" pitchFamily="18" charset="0"/>
              </a:rPr>
              <a:t>Une contrainte peut être définie  : </a:t>
            </a:r>
          </a:p>
          <a:p>
            <a:pPr marL="685800" lvl="1">
              <a:lnSpc>
                <a:spcPts val="2000"/>
              </a:lnSpc>
              <a:buFont typeface="Wingdings" pitchFamily="2" charset="2"/>
              <a:buChar char="ü"/>
            </a:pPr>
            <a:r>
              <a:rPr lang="fr-FR" sz="1600" b="1" i="1" dirty="0">
                <a:solidFill>
                  <a:srgbClr val="F79646">
                    <a:lumMod val="50000"/>
                  </a:srgbClr>
                </a:solidFill>
                <a:latin typeface="Times New Roman" pitchFamily="18" charset="0"/>
                <a:cs typeface="Times New Roman" pitchFamily="18" charset="0"/>
              </a:rPr>
              <a:t>En </a:t>
            </a:r>
            <a:r>
              <a:rPr lang="fr-FR" sz="1600" b="1" i="1" dirty="0">
                <a:solidFill>
                  <a:srgbClr val="F79646">
                    <a:lumMod val="75000"/>
                  </a:srgbClr>
                </a:solidFill>
                <a:latin typeface="Times New Roman" pitchFamily="18" charset="0"/>
                <a:cs typeface="Times New Roman" pitchFamily="18" charset="0"/>
              </a:rPr>
              <a:t>extension</a:t>
            </a:r>
            <a:r>
              <a:rPr lang="fr-FR" sz="1600" b="1" i="1" dirty="0">
                <a:solidFill>
                  <a:srgbClr val="F79646">
                    <a:lumMod val="50000"/>
                  </a:srgbClr>
                </a:solidFill>
                <a:latin typeface="Times New Roman" pitchFamily="18" charset="0"/>
                <a:cs typeface="Times New Roman" pitchFamily="18" charset="0"/>
              </a:rPr>
              <a:t> par  l’énumération des </a:t>
            </a:r>
            <a:r>
              <a:rPr lang="fr-FR" sz="1600" b="1" i="1" dirty="0" err="1">
                <a:solidFill>
                  <a:srgbClr val="F79646">
                    <a:lumMod val="50000"/>
                  </a:srgbClr>
                </a:solidFill>
                <a:latin typeface="Times New Roman" pitchFamily="18" charset="0"/>
                <a:cs typeface="Times New Roman" pitchFamily="18" charset="0"/>
              </a:rPr>
              <a:t>tuplets</a:t>
            </a:r>
            <a:r>
              <a:rPr lang="fr-FR" sz="1600" b="1" i="1" dirty="0">
                <a:solidFill>
                  <a:srgbClr val="F79646">
                    <a:lumMod val="50000"/>
                  </a:srgbClr>
                </a:solidFill>
                <a:latin typeface="Times New Roman" pitchFamily="18" charset="0"/>
                <a:cs typeface="Times New Roman" pitchFamily="18" charset="0"/>
              </a:rPr>
              <a:t> de valeurs appartenant à la relation.</a:t>
            </a:r>
          </a:p>
          <a:p>
            <a:pPr marL="685800" lvl="1">
              <a:lnSpc>
                <a:spcPts val="2000"/>
              </a:lnSpc>
              <a:buFont typeface="Wingdings" pitchFamily="2" charset="2"/>
              <a:buChar char="ü"/>
            </a:pPr>
            <a:r>
              <a:rPr lang="fr-FR" sz="1600" b="1" i="1" dirty="0">
                <a:solidFill>
                  <a:srgbClr val="F79646">
                    <a:lumMod val="50000"/>
                  </a:srgbClr>
                </a:solidFill>
                <a:latin typeface="Times New Roman" pitchFamily="18" charset="0"/>
                <a:cs typeface="Times New Roman" pitchFamily="18" charset="0"/>
              </a:rPr>
              <a:t>En </a:t>
            </a:r>
            <a:r>
              <a:rPr lang="fr-FR" sz="1600" b="1" i="1" dirty="0">
                <a:solidFill>
                  <a:srgbClr val="F79646">
                    <a:lumMod val="75000"/>
                  </a:srgbClr>
                </a:solidFill>
                <a:latin typeface="Times New Roman" pitchFamily="18" charset="0"/>
                <a:cs typeface="Times New Roman" pitchFamily="18" charset="0"/>
              </a:rPr>
              <a:t>intention</a:t>
            </a:r>
            <a:r>
              <a:rPr lang="fr-FR" sz="1600" b="1" i="1" dirty="0">
                <a:solidFill>
                  <a:srgbClr val="F79646">
                    <a:lumMod val="50000"/>
                  </a:srgbClr>
                </a:solidFill>
                <a:latin typeface="Times New Roman" pitchFamily="18" charset="0"/>
                <a:cs typeface="Times New Roman" pitchFamily="18" charset="0"/>
              </a:rPr>
              <a:t> avec des propriétés mathématiques connues. </a:t>
            </a:r>
          </a:p>
          <a:p>
            <a:pPr marL="400050" lvl="1" indent="0">
              <a:lnSpc>
                <a:spcPts val="2000"/>
              </a:lnSpc>
              <a:buNone/>
            </a:pPr>
            <a:endParaRPr lang="fr-FR" sz="100" b="1" i="1" u="sng" dirty="0">
              <a:solidFill>
                <a:srgbClr val="F79646">
                  <a:lumMod val="75000"/>
                </a:srgbClr>
              </a:solidFill>
              <a:latin typeface="Times New Roman" pitchFamily="18" charset="0"/>
              <a:cs typeface="Times New Roman" pitchFamily="18" charset="0"/>
            </a:endParaRPr>
          </a:p>
          <a:p>
            <a:pPr marL="400050" lvl="1" indent="0">
              <a:lnSpc>
                <a:spcPts val="2000"/>
              </a:lnSpc>
              <a:buNone/>
            </a:pPr>
            <a:r>
              <a:rPr lang="fr-FR" sz="1600" b="1" i="1" u="sng" dirty="0">
                <a:solidFill>
                  <a:srgbClr val="F79646">
                    <a:lumMod val="75000"/>
                  </a:srgbClr>
                </a:solidFill>
                <a:latin typeface="Times New Roman" pitchFamily="18" charset="0"/>
                <a:cs typeface="Times New Roman" pitchFamily="18" charset="0"/>
              </a:rPr>
              <a:t>Exemple :</a:t>
            </a:r>
            <a:r>
              <a:rPr lang="fr-FR" sz="1600" b="1" i="1" dirty="0">
                <a:solidFill>
                  <a:srgbClr val="F79646">
                    <a:lumMod val="75000"/>
                  </a:srgbClr>
                </a:solidFill>
                <a:latin typeface="Times New Roman" pitchFamily="18" charset="0"/>
                <a:cs typeface="Times New Roman" pitchFamily="18" charset="0"/>
              </a:rPr>
              <a:t> </a:t>
            </a:r>
            <a:r>
              <a:rPr lang="fr-FR" sz="1600" b="1" i="1" dirty="0">
                <a:solidFill>
                  <a:srgbClr val="F79646">
                    <a:lumMod val="50000"/>
                  </a:srgbClr>
                </a:solidFill>
                <a:latin typeface="Times New Roman" pitchFamily="18" charset="0"/>
                <a:cs typeface="Times New Roman" pitchFamily="18" charset="0"/>
              </a:rPr>
              <a:t>si les domaines des variables x et y  contiennent les valeurs 0, 1  et 2   </a:t>
            </a:r>
          </a:p>
          <a:p>
            <a:pPr marL="400050" lvl="1" indent="0">
              <a:lnSpc>
                <a:spcPts val="2000"/>
              </a:lnSpc>
              <a:buNone/>
            </a:pPr>
            <a:r>
              <a:rPr lang="fr-FR" sz="1600" b="1" i="1" dirty="0">
                <a:solidFill>
                  <a:srgbClr val="F79646">
                    <a:lumMod val="50000"/>
                  </a:srgbClr>
                </a:solidFill>
                <a:latin typeface="Times New Roman" pitchFamily="18" charset="0"/>
                <a:cs typeface="Times New Roman" pitchFamily="18" charset="0"/>
              </a:rPr>
              <a:t>alors on peut définir la contrainte en intention «  </a:t>
            </a:r>
            <a:r>
              <a:rPr lang="fr-FR" sz="1600" b="1" i="1" dirty="0">
                <a:solidFill>
                  <a:srgbClr val="F79646">
                    <a:lumMod val="75000"/>
                  </a:srgbClr>
                </a:solidFill>
                <a:latin typeface="Times New Roman" pitchFamily="18" charset="0"/>
                <a:cs typeface="Times New Roman" pitchFamily="18" charset="0"/>
              </a:rPr>
              <a:t>x </a:t>
            </a:r>
            <a:r>
              <a:rPr lang="en-US" sz="1600" b="1" i="1" dirty="0">
                <a:solidFill>
                  <a:srgbClr val="F79646">
                    <a:lumMod val="75000"/>
                  </a:srgbClr>
                </a:solidFill>
                <a:latin typeface="Times New Roman" pitchFamily="18" charset="0"/>
                <a:cs typeface="Times New Roman" pitchFamily="18" charset="0"/>
              </a:rPr>
              <a:t>&lt; </a:t>
            </a:r>
            <a:r>
              <a:rPr lang="fr-FR" sz="1600" b="1" i="1" dirty="0">
                <a:solidFill>
                  <a:srgbClr val="F79646">
                    <a:lumMod val="75000"/>
                  </a:srgbClr>
                </a:solidFill>
                <a:latin typeface="Times New Roman" pitchFamily="18" charset="0"/>
                <a:cs typeface="Times New Roman" pitchFamily="18" charset="0"/>
              </a:rPr>
              <a:t> y </a:t>
            </a:r>
            <a:r>
              <a:rPr lang="fr-FR" sz="1600" b="1" i="1" dirty="0">
                <a:solidFill>
                  <a:srgbClr val="F79646">
                    <a:lumMod val="50000"/>
                  </a:srgbClr>
                </a:solidFill>
                <a:latin typeface="Times New Roman" pitchFamily="18" charset="0"/>
                <a:cs typeface="Times New Roman" pitchFamily="18" charset="0"/>
              </a:rPr>
              <a:t> »  en extension par  «  (</a:t>
            </a:r>
            <a:r>
              <a:rPr lang="fr-FR" sz="1600" b="1" i="1" dirty="0">
                <a:solidFill>
                  <a:srgbClr val="F79646">
                    <a:lumMod val="75000"/>
                  </a:srgbClr>
                </a:solidFill>
                <a:latin typeface="Times New Roman" pitchFamily="18" charset="0"/>
                <a:cs typeface="Times New Roman" pitchFamily="18" charset="0"/>
              </a:rPr>
              <a:t>x=0 et y=1</a:t>
            </a:r>
            <a:r>
              <a:rPr lang="fr-FR" sz="1600" b="1" i="1" dirty="0">
                <a:solidFill>
                  <a:srgbClr val="F79646">
                    <a:lumMod val="50000"/>
                  </a:srgbClr>
                </a:solidFill>
                <a:latin typeface="Times New Roman" pitchFamily="18" charset="0"/>
                <a:cs typeface="Times New Roman" pitchFamily="18" charset="0"/>
              </a:rPr>
              <a:t>) ou (</a:t>
            </a:r>
            <a:r>
              <a:rPr lang="fr-FR" sz="1600" b="1" i="1" dirty="0">
                <a:solidFill>
                  <a:srgbClr val="F79646">
                    <a:lumMod val="75000"/>
                  </a:srgbClr>
                </a:solidFill>
                <a:latin typeface="Times New Roman" pitchFamily="18" charset="0"/>
                <a:cs typeface="Times New Roman" pitchFamily="18" charset="0"/>
              </a:rPr>
              <a:t>x=0 et y=2</a:t>
            </a:r>
            <a:r>
              <a:rPr lang="fr-FR" sz="1600" b="1" i="1" dirty="0">
                <a:solidFill>
                  <a:srgbClr val="F79646">
                    <a:lumMod val="50000"/>
                  </a:srgbClr>
                </a:solidFill>
                <a:latin typeface="Times New Roman" pitchFamily="18" charset="0"/>
                <a:cs typeface="Times New Roman" pitchFamily="18" charset="0"/>
              </a:rPr>
              <a:t>) ou </a:t>
            </a:r>
          </a:p>
          <a:p>
            <a:pPr marL="400050" lvl="1" indent="0">
              <a:lnSpc>
                <a:spcPts val="2000"/>
              </a:lnSpc>
              <a:buNone/>
            </a:pPr>
            <a:r>
              <a:rPr lang="fr-FR" sz="1600" b="1" i="1" dirty="0">
                <a:solidFill>
                  <a:srgbClr val="F79646">
                    <a:lumMod val="50000"/>
                  </a:srgbClr>
                </a:solidFill>
                <a:latin typeface="Times New Roman" pitchFamily="18" charset="0"/>
                <a:cs typeface="Times New Roman" pitchFamily="18" charset="0"/>
              </a:rPr>
              <a:t>(</a:t>
            </a:r>
            <a:r>
              <a:rPr lang="fr-FR" sz="1600" b="1" i="1" dirty="0">
                <a:solidFill>
                  <a:srgbClr val="F79646">
                    <a:lumMod val="75000"/>
                  </a:srgbClr>
                </a:solidFill>
                <a:latin typeface="Times New Roman" pitchFamily="18" charset="0"/>
                <a:cs typeface="Times New Roman" pitchFamily="18" charset="0"/>
              </a:rPr>
              <a:t>x=1 et y=2</a:t>
            </a:r>
            <a:r>
              <a:rPr lang="fr-FR" sz="1600" b="1" i="1" dirty="0">
                <a:solidFill>
                  <a:srgbClr val="F79646">
                    <a:lumMod val="50000"/>
                  </a:srgbClr>
                </a:solidFill>
                <a:latin typeface="Times New Roman" pitchFamily="18" charset="0"/>
                <a:cs typeface="Times New Roman" pitchFamily="18" charset="0"/>
              </a:rPr>
              <a:t>) » , ou encore par  «  (x, y) élément-de {  </a:t>
            </a:r>
            <a:r>
              <a:rPr lang="fr-FR" sz="1600" b="1" i="1" dirty="0">
                <a:solidFill>
                  <a:srgbClr val="F79646">
                    <a:lumMod val="75000"/>
                  </a:srgbClr>
                </a:solidFill>
                <a:latin typeface="Times New Roman" pitchFamily="18" charset="0"/>
                <a:cs typeface="Times New Roman" pitchFamily="18" charset="0"/>
              </a:rPr>
              <a:t>(0,1), (0,2), (1,2)  </a:t>
            </a:r>
            <a:r>
              <a:rPr lang="fr-FR" sz="1600" b="1" i="1" dirty="0">
                <a:solidFill>
                  <a:srgbClr val="F79646">
                    <a:lumMod val="50000"/>
                  </a:srgbClr>
                </a:solidFill>
                <a:latin typeface="Times New Roman" pitchFamily="18" charset="0"/>
                <a:cs typeface="Times New Roman" pitchFamily="18" charset="0"/>
              </a:rPr>
              <a:t>} » .</a:t>
            </a: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1969698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32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Problèmes de Satisfaction  de Contraintes</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990442" y="932156"/>
            <a:ext cx="12120033" cy="601404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2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 </a:t>
            </a:r>
            <a:r>
              <a:rPr kumimoji="0" lang="fr-FR" sz="2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Typologie des Contraintes </a:t>
            </a:r>
            <a:r>
              <a:rPr lang="fr-FR" sz="2400" b="1" i="1" dirty="0">
                <a:solidFill>
                  <a:schemeClr val="accent2"/>
                </a:solidFill>
                <a:latin typeface="Times New Roman" pitchFamily="18" charset="0"/>
                <a:cs typeface="Times New Roman" pitchFamily="18" charset="0"/>
              </a:rPr>
              <a:t>½</a:t>
            </a:r>
            <a:endParaRPr kumimoji="0" lang="fr-FR" sz="2400" b="1" i="1" u="none" strike="noStrike" kern="1200" cap="none" spc="0" normalizeH="0" baseline="0" noProof="0" dirty="0">
              <a:ln>
                <a:noFill/>
              </a:ln>
              <a:solidFill>
                <a:schemeClr val="accent2"/>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400" b="1" i="1" u="none" strike="noStrike" kern="1200" cap="none" spc="0" normalizeH="0" baseline="0" noProof="0" dirty="0">
              <a:ln>
                <a:noFill/>
              </a:ln>
              <a:solidFill>
                <a:schemeClr val="accent2"/>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Il existe différents types de contraintes en  fonction des domaines de valeurs des variables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3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lnSpc>
                <a:spcPts val="2000"/>
              </a:lnSpc>
              <a:spcBef>
                <a:spcPct val="20000"/>
              </a:spcBef>
              <a:spcAft>
                <a:spcPts val="0"/>
              </a:spcAft>
              <a:buClrTx/>
              <a:buSzTx/>
              <a:buFont typeface="Wingdings" pitchFamily="2" charset="2"/>
              <a:buChar char="ü"/>
              <a:tabLst/>
              <a:defRPr/>
            </a:pPr>
            <a:r>
              <a:rPr kumimoji="0" lang="fr-FR" sz="20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Contraintes numériques</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portant sur des variables à valeurs numériques : </a:t>
            </a:r>
          </a:p>
          <a:p>
            <a:pPr marL="400050" marR="0" lvl="1" indent="0" algn="l" defTabSz="914400" rtl="0" eaLnBrk="1" fontAlgn="auto" latinLnBrk="0" hangingPunct="1">
              <a:lnSpc>
                <a:spcPts val="2000"/>
              </a:lnSpc>
              <a:spcBef>
                <a:spcPct val="20000"/>
              </a:spcBef>
              <a:spcAft>
                <a:spcPts val="0"/>
              </a:spcAft>
              <a:buClrTx/>
              <a:buSzTx/>
              <a:buNone/>
              <a:tabLst/>
              <a:defRPr/>
            </a:pPr>
            <a:r>
              <a:rPr lang="fr-FR" sz="2000" b="1" i="1" dirty="0">
                <a:solidFill>
                  <a:srgbClr val="F79646">
                    <a:lumMod val="50000"/>
                  </a:srgbClr>
                </a:solidFill>
                <a:latin typeface="Times New Roman" pitchFamily="18" charset="0"/>
                <a:cs typeface="Times New Roman" pitchFamily="18" charset="0"/>
              </a:rPr>
              <a:t>u</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ne contrainte numérique est une égalité ( </a:t>
            </a:r>
            <a:r>
              <a:rPr kumimoji="0" lang="fr-FR" sz="20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une différence ( </a:t>
            </a:r>
            <a:r>
              <a:rPr kumimoji="0" lang="fr-FR" sz="20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a:t>
            </a:r>
          </a:p>
          <a:p>
            <a:pPr marL="400050" marR="0" lvl="1" indent="0" algn="l" defTabSz="914400" rtl="0" eaLnBrk="1" fontAlgn="auto" latinLnBrk="0" hangingPunct="1">
              <a:lnSpc>
                <a:spcPts val="2000"/>
              </a:lnSpc>
              <a:spcBef>
                <a:spcPct val="20000"/>
              </a:spcBef>
              <a:spcAft>
                <a:spcPts val="0"/>
              </a:spcAft>
              <a:buClrTx/>
              <a:buSzTx/>
              <a:buNone/>
              <a:tabLst/>
              <a:defRPr/>
            </a:pP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ou une inégalité ( </a:t>
            </a:r>
            <a:r>
              <a:rPr kumimoji="0" lang="fr-FR" sz="20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&lt;, ≤, &gt;, ≥ </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entre 2 expressions arithmétiques.</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3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Contraintes numériques sur les réels :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lang="fr-FR" sz="2000" b="1" i="1" dirty="0">
                <a:solidFill>
                  <a:srgbClr val="F79646">
                    <a:lumMod val="50000"/>
                  </a:srgbClr>
                </a:solidFill>
                <a:latin typeface="Times New Roman" pitchFamily="18" charset="0"/>
                <a:cs typeface="Times New Roman" pitchFamily="18" charset="0"/>
              </a:rPr>
              <a:t>		Q</a:t>
            </a:r>
            <a:r>
              <a:rPr kumimoji="0" lang="fr-FR" sz="20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uand</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les variables de la contrainte peuvent prendre des  valeurs réelles.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lang="fr-FR" sz="2000" b="1" i="1" dirty="0">
                <a:solidFill>
                  <a:srgbClr val="F79646">
                    <a:lumMod val="75000"/>
                  </a:srgbClr>
                </a:solidFill>
                <a:latin typeface="Times New Roman" pitchFamily="18" charset="0"/>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Exemple :</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contrainte comme </a:t>
            </a:r>
            <a:r>
              <a:rPr kumimoji="0" lang="fr-FR" sz="20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U = RI »</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3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Contraintes numériques sur les entiers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lang="fr-FR" sz="2000" b="1" i="1" dirty="0">
                <a:solidFill>
                  <a:srgbClr val="F79646">
                    <a:lumMod val="50000"/>
                  </a:srgbClr>
                </a:solidFill>
                <a:latin typeface="Times New Roman" pitchFamily="18" charset="0"/>
                <a:cs typeface="Times New Roman" pitchFamily="18" charset="0"/>
              </a:rPr>
              <a:t>		Q</a:t>
            </a:r>
            <a:r>
              <a:rPr kumimoji="0" lang="fr-FR" sz="20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uand</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les variables de la contrainte ne peuvent prendre que des valeurs entières.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lang="fr-FR" sz="2000" b="1" i="1" dirty="0">
                <a:solidFill>
                  <a:srgbClr val="F79646">
                    <a:lumMod val="75000"/>
                  </a:srgbClr>
                </a:solidFill>
                <a:latin typeface="Times New Roman" pitchFamily="18" charset="0"/>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Exemple :</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contrainte sur le nombre de passagers dans un avion.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31853401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889125" y="890577"/>
            <a:ext cx="12182475" cy="5913142"/>
          </a:xfrm>
        </p:spPr>
        <p:txBody>
          <a:bodyPr>
            <a:normAutofit fontScale="90000"/>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Introduction à la Recherche Opérationnelle</a:t>
            </a:r>
            <a:b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Définitions  et  Historique  </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Modélisation de PSC</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Programmation Linéaire</a:t>
            </a:r>
            <a:b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1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Modélisation  et  Formulation de PL </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Résolution Graphique</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3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Méthode du Simplexe</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Initiation à la Théorie des Graphes</a:t>
            </a:r>
            <a:b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Vocabulaire et  Exemples </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Représentation</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3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Méthode de Résolution par la TG</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Optimisation des flux</a:t>
            </a:r>
            <a:b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Formulation</a:t>
            </a:r>
            <a:r>
              <a:rPr kumimoji="0" lang="fr-FR" sz="1400" b="1" i="1" u="none" strike="noStrike" kern="1200" cap="none" spc="0" normalizeH="0" baseline="0" noProof="0" dirty="0">
                <a:ln>
                  <a:noFill/>
                </a:ln>
                <a:solidFill>
                  <a:prstClr val="black"/>
                </a:solidFill>
                <a:effectLst/>
                <a:uLnTx/>
                <a:uFillTx/>
                <a:latin typeface="Calibri"/>
                <a:ea typeface="+mn-ea"/>
                <a:cs typeface="+mn-cs"/>
              </a:rPr>
              <a:t/>
            </a:r>
            <a:br>
              <a:rPr kumimoji="0" lang="fr-FR" sz="1400" b="1" i="1" u="none" strike="noStrike" kern="1200" cap="none" spc="0" normalizeH="0" baseline="0" noProof="0" dirty="0">
                <a:ln>
                  <a:noFill/>
                </a:ln>
                <a:solidFill>
                  <a:prstClr val="black"/>
                </a:solidFill>
                <a:effectLst/>
                <a:uLnTx/>
                <a:uFillTx/>
                <a:latin typeface="Calibri"/>
                <a:ea typeface="+mn-ea"/>
                <a:cs typeface="+mn-cs"/>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Recherche de flot maximal</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3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Algorithme de Ford-</a:t>
            </a:r>
            <a:r>
              <a:rPr kumimoji="0" lang="fr-FR" sz="14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Fulkerson</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Problème d’Ordonnancement </a:t>
            </a:r>
            <a:b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Méthode d’Ordonnancement</a:t>
            </a:r>
            <a:r>
              <a:rPr kumimoji="0" lang="fr-FR" sz="1400" b="1" i="1" u="none" strike="noStrike" kern="1200" cap="none" spc="0" normalizeH="0" baseline="0" noProof="0" dirty="0">
                <a:ln>
                  <a:noFill/>
                </a:ln>
                <a:solidFill>
                  <a:prstClr val="black"/>
                </a:solidFill>
                <a:effectLst/>
                <a:uLnTx/>
                <a:uFillTx/>
                <a:latin typeface="Calibri"/>
                <a:ea typeface="+mn-ea"/>
                <a:cs typeface="+mn-cs"/>
              </a:rPr>
              <a:t/>
            </a:r>
            <a:br>
              <a:rPr kumimoji="0" lang="fr-FR" sz="1400" b="1" i="1" u="none" strike="noStrike" kern="1200" cap="none" spc="0" normalizeH="0" baseline="0" noProof="0" dirty="0">
                <a:ln>
                  <a:noFill/>
                </a:ln>
                <a:solidFill>
                  <a:prstClr val="black"/>
                </a:solidFill>
                <a:effectLst/>
                <a:uLnTx/>
                <a:uFillTx/>
                <a:latin typeface="Calibri"/>
                <a:ea typeface="+mn-ea"/>
                <a:cs typeface="+mn-cs"/>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Diagrammes de Gantt – Méthodes PMP et PERT</a:t>
            </a:r>
            <a:b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3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Réduction de la durée d’un projet</a:t>
            </a: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3" name="Espace réservé du pied de page 2"/>
          <p:cNvSpPr>
            <a:spLocks noGrp="1"/>
          </p:cNvSpPr>
          <p:nvPr>
            <p:ph type="ftr" sz="quarter" idx="11"/>
          </p:nvPr>
        </p:nvSpPr>
        <p:spPr/>
        <p:txBody>
          <a:bodyPr/>
          <a:lstStyle/>
          <a:p>
            <a:r>
              <a:rPr lang="fr-SN"/>
              <a:t>Diffusion Externe et Interne  © 2020 Isep Diamniadio.</a:t>
            </a:r>
            <a:endParaRPr lang="fr-FR"/>
          </a:p>
        </p:txBody>
      </p:sp>
      <p:sp>
        <p:nvSpPr>
          <p:cNvPr id="5" name="Rounded Rectangle 4">
            <a:extLst>
              <a:ext uri="{FF2B5EF4-FFF2-40B4-BE49-F238E27FC236}">
                <a16:creationId xmlns:a16="http://schemas.microsoft.com/office/drawing/2014/main" id="{61174908-D53B-45A3-8A0E-83D0565E06A5}"/>
              </a:ext>
            </a:extLst>
          </p:cNvPr>
          <p:cNvSpPr/>
          <p:nvPr/>
        </p:nvSpPr>
        <p:spPr>
          <a:xfrm>
            <a:off x="1537175" y="993145"/>
            <a:ext cx="1234807" cy="288032"/>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tIns="0" rtlCol="0" anchor="ctr"/>
          <a:lstStyle/>
          <a:p>
            <a:pPr algn="ctr"/>
            <a:r>
              <a:rPr lang="fr-FR" sz="1400" b="1" i="1" u="sng" dirty="0">
                <a:effectLst>
                  <a:outerShdw blurRad="38100" dist="38100" dir="2700000" algn="tl">
                    <a:srgbClr val="000000">
                      <a:alpha val="43137"/>
                    </a:srgbClr>
                  </a:outerShdw>
                </a:effectLst>
                <a:latin typeface="Times New Roman" pitchFamily="18" charset="0"/>
                <a:cs typeface="Times New Roman" pitchFamily="18" charset="0"/>
              </a:rPr>
              <a:t>Chapitre 1</a:t>
            </a:r>
          </a:p>
        </p:txBody>
      </p:sp>
      <p:sp>
        <p:nvSpPr>
          <p:cNvPr id="6" name="Rounded Rectangle 26">
            <a:extLst>
              <a:ext uri="{FF2B5EF4-FFF2-40B4-BE49-F238E27FC236}">
                <a16:creationId xmlns:a16="http://schemas.microsoft.com/office/drawing/2014/main" id="{188B5FE7-AFAE-43F6-96BE-DBC66651DA85}"/>
              </a:ext>
            </a:extLst>
          </p:cNvPr>
          <p:cNvSpPr/>
          <p:nvPr/>
        </p:nvSpPr>
        <p:spPr>
          <a:xfrm>
            <a:off x="1565028" y="1973315"/>
            <a:ext cx="1206954" cy="288032"/>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tIns="0" rtlCol="0" anchor="ctr"/>
          <a:lstStyle/>
          <a:p>
            <a:pPr algn="ctr"/>
            <a:r>
              <a:rPr lang="fr-FR" sz="1400" b="1" i="1" u="sng" dirty="0">
                <a:effectLst>
                  <a:outerShdw blurRad="38100" dist="38100" dir="2700000" algn="tl">
                    <a:srgbClr val="000000">
                      <a:alpha val="43137"/>
                    </a:srgbClr>
                  </a:outerShdw>
                </a:effectLst>
                <a:latin typeface="Times New Roman" pitchFamily="18" charset="0"/>
                <a:cs typeface="Times New Roman" pitchFamily="18" charset="0"/>
              </a:rPr>
              <a:t>Chapitre 2</a:t>
            </a:r>
          </a:p>
        </p:txBody>
      </p:sp>
      <p:sp>
        <p:nvSpPr>
          <p:cNvPr id="7" name="Rounded Rectangle 27">
            <a:extLst>
              <a:ext uri="{FF2B5EF4-FFF2-40B4-BE49-F238E27FC236}">
                <a16:creationId xmlns:a16="http://schemas.microsoft.com/office/drawing/2014/main" id="{DBE3A24D-0DC2-4CF8-90BF-80068788CCB6}"/>
              </a:ext>
            </a:extLst>
          </p:cNvPr>
          <p:cNvSpPr/>
          <p:nvPr/>
        </p:nvSpPr>
        <p:spPr>
          <a:xfrm>
            <a:off x="1554574" y="3202264"/>
            <a:ext cx="1206954" cy="288032"/>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tIns="0" rtlCol="0" anchor="ctr"/>
          <a:lstStyle/>
          <a:p>
            <a:pPr algn="ctr"/>
            <a:r>
              <a:rPr lang="fr-FR" sz="1400" b="1" i="1" u="sng" dirty="0">
                <a:effectLst>
                  <a:outerShdw blurRad="38100" dist="38100" dir="2700000" algn="tl">
                    <a:srgbClr val="000000">
                      <a:alpha val="43137"/>
                    </a:srgbClr>
                  </a:outerShdw>
                </a:effectLst>
                <a:latin typeface="Times New Roman" pitchFamily="18" charset="0"/>
                <a:cs typeface="Times New Roman" pitchFamily="18" charset="0"/>
              </a:rPr>
              <a:t>Chapitre 3</a:t>
            </a:r>
          </a:p>
        </p:txBody>
      </p:sp>
      <p:sp>
        <p:nvSpPr>
          <p:cNvPr id="8" name="Rounded Rectangle 28">
            <a:extLst>
              <a:ext uri="{FF2B5EF4-FFF2-40B4-BE49-F238E27FC236}">
                <a16:creationId xmlns:a16="http://schemas.microsoft.com/office/drawing/2014/main" id="{64A79B9E-E483-4246-A187-5DE80835686E}"/>
              </a:ext>
            </a:extLst>
          </p:cNvPr>
          <p:cNvSpPr/>
          <p:nvPr/>
        </p:nvSpPr>
        <p:spPr>
          <a:xfrm>
            <a:off x="1565028" y="4483224"/>
            <a:ext cx="1206954" cy="288032"/>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tIns="0" rtlCol="0" anchor="ctr"/>
          <a:lstStyle/>
          <a:p>
            <a:pPr algn="ctr"/>
            <a:r>
              <a:rPr lang="fr-FR" sz="1400" b="1" i="1" u="sng" dirty="0">
                <a:effectLst>
                  <a:outerShdw blurRad="38100" dist="38100" dir="2700000" algn="tl">
                    <a:srgbClr val="000000">
                      <a:alpha val="43137"/>
                    </a:srgbClr>
                  </a:outerShdw>
                </a:effectLst>
                <a:latin typeface="Times New Roman" pitchFamily="18" charset="0"/>
                <a:cs typeface="Times New Roman" pitchFamily="18" charset="0"/>
              </a:rPr>
              <a:t>Chapitre 4</a:t>
            </a:r>
          </a:p>
        </p:txBody>
      </p:sp>
      <p:sp>
        <p:nvSpPr>
          <p:cNvPr id="9" name="Rounded Rectangle 29">
            <a:extLst>
              <a:ext uri="{FF2B5EF4-FFF2-40B4-BE49-F238E27FC236}">
                <a16:creationId xmlns:a16="http://schemas.microsoft.com/office/drawing/2014/main" id="{F261FC2E-52E5-45B9-A385-F9E19751F1E1}"/>
              </a:ext>
            </a:extLst>
          </p:cNvPr>
          <p:cNvSpPr/>
          <p:nvPr/>
        </p:nvSpPr>
        <p:spPr>
          <a:xfrm>
            <a:off x="1565028" y="5734449"/>
            <a:ext cx="1206954" cy="288032"/>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tIns="0" rtlCol="0" anchor="ctr"/>
          <a:lstStyle/>
          <a:p>
            <a:pPr algn="ctr"/>
            <a:r>
              <a:rPr lang="fr-FR" sz="1400" b="1" i="1" u="sng" dirty="0">
                <a:effectLst>
                  <a:outerShdw blurRad="38100" dist="38100" dir="2700000" algn="tl">
                    <a:srgbClr val="000000">
                      <a:alpha val="43137"/>
                    </a:srgbClr>
                  </a:outerShdw>
                </a:effectLst>
                <a:latin typeface="Times New Roman" pitchFamily="18" charset="0"/>
                <a:cs typeface="Times New Roman" pitchFamily="18" charset="0"/>
              </a:rPr>
              <a:t>Chapitre 5</a:t>
            </a:r>
          </a:p>
        </p:txBody>
      </p:sp>
      <p:pic>
        <p:nvPicPr>
          <p:cNvPr id="10" name="Picture 5">
            <a:extLst>
              <a:ext uri="{FF2B5EF4-FFF2-40B4-BE49-F238E27FC236}">
                <a16:creationId xmlns:a16="http://schemas.microsoft.com/office/drawing/2014/main" id="{08B44EB2-6A90-4DE9-8A5D-C5288D1E80BD}"/>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tretch>
            <a:fillRect/>
          </a:stretch>
        </p:blipFill>
        <p:spPr>
          <a:xfrm flipH="1">
            <a:off x="7817238" y="993145"/>
            <a:ext cx="2696450" cy="15045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style>
          <a:lnRef idx="0">
            <a:scrgbClr r="0" g="0" b="0"/>
          </a:lnRef>
          <a:fillRef idx="0">
            <a:scrgbClr r="0" g="0" b="0"/>
          </a:fillRef>
          <a:effectRef idx="0">
            <a:scrgbClr r="0" g="0" b="0"/>
          </a:effectRef>
          <a:fontRef idx="minor">
            <a:schemeClr val="lt1"/>
          </a:fontRef>
        </p:style>
      </p:pic>
      <p:pic>
        <p:nvPicPr>
          <p:cNvPr id="11" name="Picture 6">
            <a:extLst>
              <a:ext uri="{FF2B5EF4-FFF2-40B4-BE49-F238E27FC236}">
                <a16:creationId xmlns:a16="http://schemas.microsoft.com/office/drawing/2014/main" id="{CFE24D2E-618B-44E7-BCB5-A0F1A72547C9}"/>
              </a:ext>
            </a:extLst>
          </p:cNvPr>
          <p:cNvPicPr>
            <a:picLocks noChangeAspect="1"/>
          </p:cNvPicPr>
          <p:nvPr/>
        </p:nvPicPr>
        <p:blipFill rotWithShape="1">
          <a:blip r:embed="rId4">
            <a:extLst>
              <a:ext uri="{28A0092B-C50C-407E-A947-70E740481C1C}">
                <a14:useLocalDpi xmlns:a14="http://schemas.microsoft.com/office/drawing/2010/main" val="0"/>
              </a:ext>
            </a:extLst>
          </a:blip>
          <a:srcRect t="12806" b="9792"/>
          <a:stretch/>
        </p:blipFill>
        <p:spPr>
          <a:xfrm>
            <a:off x="8157475" y="5162011"/>
            <a:ext cx="2020646" cy="13181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style>
          <a:lnRef idx="0">
            <a:scrgbClr r="0" g="0" b="0"/>
          </a:lnRef>
          <a:fillRef idx="0">
            <a:scrgbClr r="0" g="0" b="0"/>
          </a:fillRef>
          <a:effectRef idx="0">
            <a:scrgbClr r="0" g="0" b="0"/>
          </a:effectRef>
          <a:fontRef idx="minor">
            <a:schemeClr val="lt1"/>
          </a:fontRef>
        </p:style>
      </p:pic>
      <p:sp>
        <p:nvSpPr>
          <p:cNvPr id="13" name="Rectangle 12">
            <a:extLst>
              <a:ext uri="{FF2B5EF4-FFF2-40B4-BE49-F238E27FC236}">
                <a16:creationId xmlns:a16="http://schemas.microsoft.com/office/drawing/2014/main" id="{7164ADEE-93D7-433D-8EC8-9FE8AD50ED55}"/>
              </a:ext>
            </a:extLst>
          </p:cNvPr>
          <p:cNvSpPr/>
          <p:nvPr/>
        </p:nvSpPr>
        <p:spPr>
          <a:xfrm>
            <a:off x="1397535" y="0"/>
            <a:ext cx="10794466" cy="85727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3200" b="1" i="1"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Plan</a:t>
            </a:r>
            <a:endParaRPr lang="fr-FR" sz="32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192123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32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Problèmes de Satisfaction  de Contraintes</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99603" y="903219"/>
            <a:ext cx="12120033" cy="601404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lvl="1" indent="0">
              <a:lnSpc>
                <a:spcPts val="2000"/>
              </a:lnSpc>
              <a:buNone/>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20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 </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Typologie des Contraintes </a:t>
            </a:r>
            <a:r>
              <a:rPr lang="fr-FR" sz="2000" b="1" i="1" dirty="0">
                <a:solidFill>
                  <a:schemeClr val="accent2"/>
                </a:solidFill>
                <a:latin typeface="Times New Roman" pitchFamily="18" charset="0"/>
                <a:cs typeface="Times New Roman" pitchFamily="18" charset="0"/>
              </a:rPr>
              <a:t>½</a:t>
            </a:r>
            <a:endParaRPr kumimoji="0" lang="fr-FR" sz="2000" b="1" i="1" u="none" strike="noStrike" kern="1200" cap="none" spc="0" normalizeH="0" baseline="0" noProof="0" dirty="0">
              <a:ln>
                <a:noFill/>
              </a:ln>
              <a:solidFill>
                <a:schemeClr val="accent2"/>
              </a:solidFill>
              <a:effectLst/>
              <a:uLnTx/>
              <a:uFillTx/>
              <a:latin typeface="Times New Roman" pitchFamily="18" charset="0"/>
              <a:ea typeface="+mn-ea"/>
              <a:cs typeface="Times New Roman" pitchFamily="18" charset="0"/>
            </a:endParaRPr>
          </a:p>
          <a:p>
            <a:pPr marL="400050" lvl="1" indent="0">
              <a:lnSpc>
                <a:spcPts val="2000"/>
              </a:lnSpc>
              <a:buNone/>
              <a:defRPr/>
            </a:pPr>
            <a:endPar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Il existe différents types de contraintes en  fonction des domaines de valeurs des variables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lnSpc>
                <a:spcPts val="2000"/>
              </a:lnSpc>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Contraintes numériques linéaires</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quand les expressions arithmétiques sont linéaires.				</a:t>
            </a:r>
            <a:endParaRPr lang="fr-FR" sz="1800" b="1" i="1" dirty="0">
              <a:solidFill>
                <a:srgbClr val="F79646">
                  <a:lumMod val="50000"/>
                </a:srgbClr>
              </a:solidFill>
              <a:latin typeface="Times New Roman" pitchFamily="18" charset="0"/>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None/>
              <a:tabLst/>
              <a:defRPr/>
            </a:pPr>
            <a:endParaRPr kumimoji="0" lang="fr-FR" sz="18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None/>
              <a:tabLst/>
              <a:defRPr/>
            </a:pPr>
            <a:r>
              <a:rPr kumimoji="0" lang="fr-FR" sz="18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Exemple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4x - 3y + 8z &lt; 10  »  </a:t>
            </a:r>
            <a:endParaRPr kumimoji="0" lang="fr-FR" sz="2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Contraintes numériques non linéaires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quand les expressions arithmétiques contiennent des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produits de variables, ou des fonctions logarithmiques, exponentielles...		</a:t>
            </a:r>
            <a:b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Exemple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x</a:t>
            </a:r>
            <a:r>
              <a:rPr kumimoji="0" lang="fr-FR" sz="2400" b="1" i="1" u="none" strike="noStrike" kern="1200" cap="none" spc="0" normalizeH="0" baseline="30000" noProof="0" dirty="0">
                <a:ln>
                  <a:noFill/>
                </a:ln>
                <a:solidFill>
                  <a:srgbClr val="F79646">
                    <a:lumMod val="75000"/>
                  </a:srgbClr>
                </a:solidFill>
                <a:effectLst/>
                <a:uLnTx/>
                <a:uFillTx/>
                <a:latin typeface="Times New Roman" pitchFamily="18" charset="0"/>
                <a:ea typeface="+mn-ea"/>
                <a:cs typeface="Times New Roman" pitchFamily="18" charset="0"/>
              </a:rPr>
              <a:t>2</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 2</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ou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sinus(x) + z log(y) = 4</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lnSpc>
                <a:spcPts val="2000"/>
              </a:lnSpc>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Contraintes booléennes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portant sur des variables à valeur booléenne (vrai ou faux) est une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implication (=&gt;), une équivalence (&lt;=&gt;) ou une non équivalence (&lt;≠&gt;) entre 2 expressions logiques.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8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Exemple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"(non a) ou b =&gt; c" ou encore "non (a ou b) &lt;=&gt; (c et d)". </a:t>
            </a:r>
          </a:p>
        </p:txBody>
      </p:sp>
    </p:spTree>
    <p:extLst>
      <p:ext uri="{BB962C8B-B14F-4D97-AF65-F5344CB8AC3E}">
        <p14:creationId xmlns:p14="http://schemas.microsoft.com/office/powerpoint/2010/main" val="32482206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32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Problèmes de Satisfaction  de Contraintes</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99603" y="903219"/>
            <a:ext cx="12120033"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r>
              <a:rPr kumimoji="0" lang="fr-FR" sz="20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3 – </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Formulation d’un CSP</a:t>
            </a:r>
            <a:endParaRPr kumimoji="0" lang="fr-FR" sz="18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De façon plus formelle, on définira un CSP par un triplet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(X,D,C)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tel que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lnSpc>
                <a:spcPts val="2000"/>
              </a:lnSpc>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2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X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X</a:t>
            </a:r>
            <a:r>
              <a:rPr kumimoji="0" lang="fr-FR" sz="20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1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X</a:t>
            </a:r>
            <a:r>
              <a:rPr kumimoji="0" lang="fr-FR" sz="20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2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X</a:t>
            </a:r>
            <a:r>
              <a:rPr kumimoji="0" lang="fr-FR" sz="20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n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est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l'ensemble des variables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(les inconnues) du problème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lnSpc>
                <a:spcPts val="2000"/>
              </a:lnSpc>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2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est la fonction qui associe à chaque variable X</a:t>
            </a:r>
            <a:r>
              <a:rPr kumimoji="0" lang="fr-FR" sz="20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i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son domaine D(X</a:t>
            </a:r>
            <a:r>
              <a:rPr kumimoji="0" lang="fr-FR" sz="20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i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a:t>
            </a:r>
          </a:p>
          <a:p>
            <a:pPr marL="400050" marR="0" lvl="1" indent="0" algn="l" defTabSz="914400" rtl="0" eaLnBrk="1" fontAlgn="auto" latinLnBrk="0" hangingPunct="1">
              <a:lnSpc>
                <a:spcPts val="2000"/>
              </a:lnSpc>
              <a:spcBef>
                <a:spcPct val="20000"/>
              </a:spcBef>
              <a:spcAft>
                <a:spcPts val="0"/>
              </a:spcAft>
              <a:buClrTx/>
              <a:buSzTx/>
              <a:buNone/>
              <a:tabLst/>
              <a:defRPr/>
            </a:pPr>
            <a:r>
              <a:rPr lang="fr-FR" sz="1800" b="1" i="1" dirty="0">
                <a:solidFill>
                  <a:srgbClr val="F79646">
                    <a:lumMod val="50000"/>
                  </a:srgbClr>
                </a:solidFill>
                <a:latin typeface="Times New Roman" pitchFamily="18" charset="0"/>
                <a:cs typeface="Times New Roman" pitchFamily="18" charset="0"/>
              </a:rPr>
              <a:t>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l'ensemble des valeurs que peut prendre X</a:t>
            </a:r>
            <a:r>
              <a:rPr kumimoji="0" lang="fr-FR" sz="20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i</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lnSpc>
                <a:spcPts val="2000"/>
              </a:lnSpc>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2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 C</a:t>
            </a:r>
            <a:r>
              <a:rPr kumimoji="0" lang="fr-FR" sz="20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1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C</a:t>
            </a:r>
            <a:r>
              <a:rPr kumimoji="0" lang="fr-FR" sz="20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2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C</a:t>
            </a:r>
            <a:r>
              <a:rPr kumimoji="0" lang="fr-FR" sz="20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k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est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l'ensemble des contraintes</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Chaque contrainte C</a:t>
            </a:r>
            <a:r>
              <a:rPr kumimoji="0" lang="fr-FR" sz="20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j</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est une relation entre certaines variables de X, restreignant les valeurs que peuvent prendre simultanément ces variables.</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lang="fr-FR" sz="1800" b="1" i="1" dirty="0">
              <a:solidFill>
                <a:srgbClr val="F79646">
                  <a:lumMod val="50000"/>
                </a:srgbClr>
              </a:solidFill>
              <a:latin typeface="Times New Roman" pitchFamily="18" charset="0"/>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Exemple</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On veut définir le CSP (X,D,C) suivant :</a:t>
            </a:r>
            <a:endParaRPr kumimoji="0" lang="fr-FR" sz="2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Donner un quadruplet de valeurs binaires telle que la première soit différente de la deuxième ;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la troisième différente de la quatrième et la somme de la première et de la troisième doit être inférieure ou égale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(Strictement) à la deuxième.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86765026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32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Problèmes de Satisfaction  de Contraintes</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99603" y="903219"/>
            <a:ext cx="12120033"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r>
              <a:rPr kumimoji="0" lang="fr-FR" sz="20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3 – </a:t>
            </a:r>
            <a:r>
              <a:rPr kumimoji="0" lang="fr-FR" sz="20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Formulation d’un CSP</a:t>
            </a:r>
            <a:endParaRPr kumimoji="0" lang="fr-FR" sz="18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Modélisation</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Ce CSP comporte 4 variables a, b, c et d.</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lang="fr-FR" sz="1800" b="1" i="1" dirty="0">
                <a:solidFill>
                  <a:srgbClr val="F79646">
                    <a:lumMod val="50000"/>
                  </a:srgbClr>
                </a:solidFill>
                <a:latin typeface="Times New Roman" pitchFamily="18" charset="0"/>
                <a:cs typeface="Times New Roman" pitchFamily="18" charset="0"/>
              </a:rPr>
              <a: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X = { a, b, c, d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Chacune des variables pouvant prendre que 2 valeurs (0 ou 1).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lang="fr-FR" sz="1800" b="1" i="1" dirty="0">
                <a:solidFill>
                  <a:srgbClr val="F79646">
                    <a:lumMod val="50000"/>
                  </a:srgbClr>
                </a:solidFill>
                <a:latin typeface="Times New Roman" pitchFamily="18" charset="0"/>
                <a:cs typeface="Times New Roman" pitchFamily="18" charset="0"/>
              </a:rPr>
              <a: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D(a) = D(b) = D(c) = D(d) = { 0, 1 }</a:t>
            </a: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Ces variables doivent respecter les contraintes suivantes :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a doit être différente de b ;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 doit être différente de d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la somme de a et c doit être inférieure strictement à b.</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lang="fr-FR" sz="1800" b="1" i="1" dirty="0">
                <a:solidFill>
                  <a:srgbClr val="F79646">
                    <a:lumMod val="50000"/>
                  </a:srgbClr>
                </a:solidFill>
                <a:latin typeface="Times New Roman" pitchFamily="18" charset="0"/>
                <a:cs typeface="Times New Roman" pitchFamily="18" charset="0"/>
              </a:rPr>
              <a: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C = { a ≠ b , c ≠ d , a + c &lt;  b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3" name="Rectangle 2">
            <a:extLst>
              <a:ext uri="{FF2B5EF4-FFF2-40B4-BE49-F238E27FC236}">
                <a16:creationId xmlns:a16="http://schemas.microsoft.com/office/drawing/2014/main" id="{411801EB-0D40-419F-8693-B342FC85C612}"/>
              </a:ext>
            </a:extLst>
          </p:cNvPr>
          <p:cNvSpPr/>
          <p:nvPr/>
        </p:nvSpPr>
        <p:spPr>
          <a:xfrm>
            <a:off x="2405849" y="5286906"/>
            <a:ext cx="9741764" cy="1516377"/>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r>
              <a:rPr lang="fr-FR" sz="1400" b="1" dirty="0">
                <a:solidFill>
                  <a:schemeClr val="accent2">
                    <a:lumMod val="50000"/>
                  </a:schemeClr>
                </a:solidFill>
                <a:latin typeface="Consolas" panose="020B0609020204030204" pitchFamily="49" charset="0"/>
              </a:rPr>
              <a:t>Un peu de code python</a:t>
            </a:r>
          </a:p>
          <a:p>
            <a:endParaRPr lang="fr-FR" sz="1400" b="1" dirty="0">
              <a:solidFill>
                <a:schemeClr val="accent2">
                  <a:lumMod val="50000"/>
                </a:schemeClr>
              </a:solidFill>
              <a:latin typeface="Consolas" panose="020B0609020204030204" pitchFamily="49" charset="0"/>
            </a:endParaRPr>
          </a:p>
          <a:p>
            <a:r>
              <a:rPr lang="en-US" sz="1400" b="1" dirty="0">
                <a:solidFill>
                  <a:schemeClr val="accent2">
                    <a:lumMod val="50000"/>
                  </a:schemeClr>
                </a:solidFill>
                <a:latin typeface="Consolas" panose="020B0609020204030204" pitchFamily="49" charset="0"/>
              </a:rPr>
              <a:t>import </a:t>
            </a:r>
            <a:r>
              <a:rPr lang="en-US" sz="1400" b="1">
                <a:solidFill>
                  <a:schemeClr val="accent2">
                    <a:lumMod val="50000"/>
                  </a:schemeClr>
                </a:solidFill>
                <a:latin typeface="Consolas" panose="020B0609020204030204" pitchFamily="49" charset="0"/>
              </a:rPr>
              <a:t>itertools</a:t>
            </a:r>
            <a:endParaRPr lang="en-US" sz="1400" b="1" dirty="0">
              <a:solidFill>
                <a:schemeClr val="accent2">
                  <a:lumMod val="50000"/>
                </a:schemeClr>
              </a:solidFill>
              <a:latin typeface="Consolas" panose="020B0609020204030204" pitchFamily="49" charset="0"/>
            </a:endParaRPr>
          </a:p>
          <a:p>
            <a:r>
              <a:rPr lang="en-US" sz="1400" b="1" dirty="0">
                <a:solidFill>
                  <a:schemeClr val="accent2">
                    <a:lumMod val="50000"/>
                  </a:schemeClr>
                </a:solidFill>
                <a:latin typeface="Consolas" panose="020B0609020204030204" pitchFamily="49" charset="0"/>
              </a:rPr>
              <a:t>for x1,x2,x3,x4 in </a:t>
            </a:r>
            <a:r>
              <a:rPr lang="en-US" sz="1400" b="1">
                <a:solidFill>
                  <a:schemeClr val="accent2">
                    <a:lumMod val="50000"/>
                  </a:schemeClr>
                </a:solidFill>
                <a:latin typeface="Consolas" panose="020B0609020204030204" pitchFamily="49" charset="0"/>
              </a:rPr>
              <a:t>itertools.product</a:t>
            </a:r>
            <a:r>
              <a:rPr lang="en-US" sz="1400" b="1" dirty="0">
                <a:solidFill>
                  <a:schemeClr val="accent2">
                    <a:lumMod val="50000"/>
                  </a:schemeClr>
                </a:solidFill>
                <a:latin typeface="Consolas" panose="020B0609020204030204" pitchFamily="49" charset="0"/>
              </a:rPr>
              <a:t> ([0,1],[0,1],[0,1],[0,1])  :</a:t>
            </a:r>
          </a:p>
          <a:p>
            <a:r>
              <a:rPr lang="en-US" sz="1400" b="1" dirty="0">
                <a:solidFill>
                  <a:schemeClr val="accent2">
                    <a:lumMod val="50000"/>
                  </a:schemeClr>
                </a:solidFill>
                <a:latin typeface="Consolas" panose="020B0609020204030204" pitchFamily="49" charset="0"/>
              </a:rPr>
              <a:t>    if x1!=x2 and x3!=x4 and x1+x3&lt;x2 :</a:t>
            </a:r>
          </a:p>
          <a:p>
            <a:r>
              <a:rPr lang="en-US" sz="1400" b="1" dirty="0">
                <a:solidFill>
                  <a:schemeClr val="accent2">
                    <a:lumMod val="50000"/>
                  </a:schemeClr>
                </a:solidFill>
                <a:latin typeface="Consolas" panose="020B0609020204030204" pitchFamily="49" charset="0"/>
              </a:rPr>
              <a:t>        p</a:t>
            </a:r>
            <a:r>
              <a:rPr lang="pt-BR" sz="1400" b="1" dirty="0">
                <a:solidFill>
                  <a:schemeClr val="accent2">
                    <a:lumMod val="50000"/>
                  </a:schemeClr>
                </a:solidFill>
                <a:latin typeface="Consolas" panose="020B0609020204030204" pitchFamily="49" charset="0"/>
              </a:rPr>
              <a:t>rint(f" x1 = {x1} \n x2 = {x2} \n x3 = {x3} \n x4 = {x4} \n")</a:t>
            </a:r>
            <a:endParaRPr lang="fr-FR" sz="1400" b="1" dirty="0">
              <a:solidFill>
                <a:schemeClr val="accent2">
                  <a:lumMod val="50000"/>
                </a:schemeClr>
              </a:solidFill>
              <a:latin typeface="Consolas" panose="020B0609020204030204" pitchFamily="49" charset="0"/>
            </a:endParaRPr>
          </a:p>
        </p:txBody>
      </p:sp>
    </p:spTree>
    <p:extLst>
      <p:ext uri="{BB962C8B-B14F-4D97-AF65-F5344CB8AC3E}">
        <p14:creationId xmlns:p14="http://schemas.microsoft.com/office/powerpoint/2010/main" val="266340820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32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Problèmes de Satisfaction  de Contraintes</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99603" y="903219"/>
            <a:ext cx="12120033"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4 –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Solution d’un CSP</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Etant donné un CSP (X,D,C), sa résolution consiste à affecter des valeurs aux variables,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de telle sorte que toutes les contraintes soient satisfaites.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Affectation</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le fait d'instancier certaines variables par des valeurs.</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On note A = { (X</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1</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,V</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1</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(X</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2</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,V</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2</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a:t>
            </a:r>
            <a:r>
              <a:rPr kumimoji="0" lang="fr-FR" sz="16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X</a:t>
            </a:r>
            <a:r>
              <a:rPr kumimoji="0" lang="fr-FR" sz="1900" b="1" i="1" u="none" strike="noStrike" kern="1200" cap="none" spc="0" normalizeH="0" baseline="-25000" noProof="0" dirty="0" err="1">
                <a:ln>
                  <a:noFill/>
                </a:ln>
                <a:solidFill>
                  <a:srgbClr val="F79646">
                    <a:lumMod val="50000"/>
                  </a:srgbClr>
                </a:solidFill>
                <a:effectLst/>
                <a:uLnTx/>
                <a:uFillTx/>
                <a:latin typeface="Times New Roman" pitchFamily="18" charset="0"/>
                <a:ea typeface="+mn-ea"/>
                <a:cs typeface="Times New Roman" pitchFamily="18" charset="0"/>
              </a:rPr>
              <a:t>r</a:t>
            </a:r>
            <a:r>
              <a:rPr kumimoji="0" lang="fr-FR" sz="16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,V</a:t>
            </a:r>
            <a:r>
              <a:rPr kumimoji="0" lang="fr-FR" sz="1900" b="1" i="1" u="none" strike="noStrike" kern="1200" cap="none" spc="0" normalizeH="0" baseline="-25000" noProof="0" dirty="0" err="1">
                <a:ln>
                  <a:noFill/>
                </a:ln>
                <a:solidFill>
                  <a:srgbClr val="F79646">
                    <a:lumMod val="50000"/>
                  </a:srgbClr>
                </a:solidFill>
                <a:effectLst/>
                <a:uLnTx/>
                <a:uFillTx/>
                <a:latin typeface="Times New Roman" pitchFamily="18" charset="0"/>
                <a:ea typeface="+mn-ea"/>
                <a:cs typeface="Times New Roman" pitchFamily="18" charset="0"/>
              </a:rPr>
              <a:t>r</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l'affectation qui instancie la variable X</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1</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par la valeur V</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1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la variable X</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2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par la valeur V</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2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et la variable </a:t>
            </a:r>
            <a:r>
              <a:rPr kumimoji="0" lang="fr-FR" sz="16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X</a:t>
            </a:r>
            <a:r>
              <a:rPr kumimoji="0" lang="fr-FR" sz="1900" b="1" i="1" u="none" strike="noStrike" kern="1200" cap="none" spc="0" normalizeH="0" baseline="-25000" noProof="0" dirty="0" err="1">
                <a:ln>
                  <a:noFill/>
                </a:ln>
                <a:solidFill>
                  <a:srgbClr val="F79646">
                    <a:lumMod val="50000"/>
                  </a:srgbClr>
                </a:solidFill>
                <a:effectLst/>
                <a:uLnTx/>
                <a:uFillTx/>
                <a:latin typeface="Times New Roman" pitchFamily="18" charset="0"/>
                <a:ea typeface="+mn-ea"/>
                <a:cs typeface="Times New Roman" pitchFamily="18" charset="0"/>
              </a:rPr>
              <a:t>r</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par la valeur </a:t>
            </a:r>
            <a:r>
              <a:rPr kumimoji="0" lang="fr-FR" sz="16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V</a:t>
            </a:r>
            <a:r>
              <a:rPr kumimoji="0" lang="fr-FR" sz="1900" b="1" i="1" u="none" strike="noStrike" kern="1200" cap="none" spc="0" normalizeH="0" baseline="-25000" noProof="0" dirty="0" err="1">
                <a:ln>
                  <a:noFill/>
                </a:ln>
                <a:solidFill>
                  <a:srgbClr val="F79646">
                    <a:lumMod val="50000"/>
                  </a:srgbClr>
                </a:solidFill>
                <a:effectLst/>
                <a:uLnTx/>
                <a:uFillTx/>
                <a:latin typeface="Times New Roman" pitchFamily="18" charset="0"/>
                <a:ea typeface="+mn-ea"/>
                <a:cs typeface="Times New Roman" pitchFamily="18" charset="0"/>
              </a:rPr>
              <a:t>r</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Exemple</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Sur le CSP précédent, A={(b,0),(c,1)} est l'affectation qui instancie b à 0 et c à 1.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Affectation totale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instancie toutes les variables du problème sinon elle est dite</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partielle</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Exemple</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A1 = {(a,1),(b,0),(c,0),(d,0)} est une affectation totale ;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A2 = {(a,0),(b,0)} est une affectation partielle.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17430744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32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Problèmes de Satisfaction  de Contraintes</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99603" y="903219"/>
            <a:ext cx="12120033"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4 –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Solution d’un CSP</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Une affectation A </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viole une contrainte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k</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si toutes les variables de C</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k</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sont instanciées  dans A,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et si la relation définie par C</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k</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n'est pas vérifiée pour les valeurs des variables de C</a:t>
            </a:r>
            <a:r>
              <a:rPr kumimoji="0" lang="fr-FR" sz="19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k</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définies dans A.</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Exemple</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L'affectation partielle A2 = {(a,0),(b,0)} viole la contrainte a ≠ b.  En revanche, elle ne viole pas les deux autres</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contraintes dans la mesure où certaines de leurs variables ne sont pas instanciées dans A2.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Une affectation (totale ou partielle) est </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consistante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si elle ne viole aucune contrainte,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et inconsistante si elle viole une ou plusieurs contraintes.</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Exemple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L'affectation partielle {(c,0),(d,1)} est consistante, tandis que l'affectation partielle {(a,0),(b,0)} est inconsistante.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Une </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solution</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est une </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affectation totale consistante</a:t>
            </a:r>
            <a:r>
              <a:rPr lang="fr-FR" sz="1600" b="1" i="1" dirty="0">
                <a:solidFill>
                  <a:srgbClr val="F79646">
                    <a:lumMod val="50000"/>
                  </a:srgbClr>
                </a:solidFill>
                <a:latin typeface="Times New Roman" pitchFamily="18" charset="0"/>
                <a:cs typeface="Times New Roman" pitchFamily="18" charset="0"/>
              </a:rPr>
              <a:t>.</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lang="fr-FR" sz="1600" b="1" i="1" dirty="0">
                <a:solidFill>
                  <a:srgbClr val="F79646">
                    <a:lumMod val="50000"/>
                  </a:srgbClr>
                </a:solidFill>
                <a:latin typeface="Times New Roman" pitchFamily="18" charset="0"/>
                <a:cs typeface="Times New Roman" pitchFamily="18" charset="0"/>
              </a:rPr>
              <a:t>C</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'est-à-dire une valuation de toutes les variables du problème qui ne viole aucune contrainte.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Exemple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 = {(a,0),(b,1),(c,0),(d,1)} est une affectation totale consistante : c'est une solution du CSP.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362828182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32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CSP avancés</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99603" y="903219"/>
            <a:ext cx="12120033"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 –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CSP  sur-contraint</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Lorsqu'un CSP n'a pas de solution, on dit qu'il est </a:t>
            </a:r>
            <a:r>
              <a:rPr kumimoji="0" lang="fr-FR" sz="1600" b="1" i="1" u="none" strike="noStrike" kern="1200" cap="none" spc="0" normalizeH="0" baseline="0" noProof="0" dirty="0" err="1">
                <a:ln>
                  <a:noFill/>
                </a:ln>
                <a:solidFill>
                  <a:srgbClr val="F79646">
                    <a:lumMod val="75000"/>
                  </a:srgbClr>
                </a:solidFill>
                <a:effectLst/>
                <a:uLnTx/>
                <a:uFillTx/>
                <a:latin typeface="Times New Roman" pitchFamily="18" charset="0"/>
                <a:ea typeface="+mn-ea"/>
                <a:cs typeface="Times New Roman" pitchFamily="18" charset="0"/>
              </a:rPr>
              <a:t>surcontraint</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Il y a trop de contraintes et on ne peut pas toutes les satisfaire.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Dans ce cas, on peut souhaiter trouver l'affectation totale qui viole le moins de contraintes possible.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Un tel CSP est appelé </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max-CSP</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on cherche à maximiser le nombre de contraintes satisfaites.</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Une autre possibilité est d'affecter un poids à chaque contrainte : une valeur proportionnelle à l'importance de cette contrainte,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et de chercher l'affectation totale qui minimise la somme des poids des contraintes violées.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Un tel CSP est appelé </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CSP </a:t>
            </a:r>
            <a:r>
              <a:rPr kumimoji="0" lang="fr-FR" sz="1600" b="1" i="1" u="none" strike="noStrike" kern="1200" cap="none" spc="0" normalizeH="0" baseline="0" noProof="0" dirty="0" err="1">
                <a:ln>
                  <a:noFill/>
                </a:ln>
                <a:solidFill>
                  <a:srgbClr val="F79646">
                    <a:lumMod val="75000"/>
                  </a:srgbClr>
                </a:solidFill>
                <a:effectLst/>
                <a:uLnTx/>
                <a:uFillTx/>
                <a:latin typeface="Times New Roman" pitchFamily="18" charset="0"/>
                <a:ea typeface="+mn-ea"/>
                <a:cs typeface="Times New Roman" pitchFamily="18" charset="0"/>
              </a:rPr>
              <a:t>valué</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(VCSP).</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Il existe d'autre types de </a:t>
            </a:r>
            <a:r>
              <a:rPr kumimoji="0" lang="fr-FR" sz="16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CSPs</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appelés </a:t>
            </a:r>
            <a:r>
              <a:rPr kumimoji="0" lang="fr-FR" sz="1600" b="1" i="1" u="none" strike="noStrike" kern="1200" cap="none" spc="0" normalizeH="0" baseline="0" noProof="0" dirty="0" err="1">
                <a:ln>
                  <a:noFill/>
                </a:ln>
                <a:solidFill>
                  <a:srgbClr val="F79646">
                    <a:lumMod val="75000"/>
                  </a:srgbClr>
                </a:solidFill>
                <a:effectLst/>
                <a:uLnTx/>
                <a:uFillTx/>
                <a:latin typeface="Times New Roman" pitchFamily="18" charset="0"/>
                <a:ea typeface="+mn-ea"/>
                <a:cs typeface="Times New Roman" pitchFamily="18" charset="0"/>
              </a:rPr>
              <a:t>CSPs</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basés sur les semi-anneaux </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a:t>
            </a:r>
            <a:r>
              <a:rPr kumimoji="0" lang="fr-FR" sz="16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semiring</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based</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CSPs</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permettant de définir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plus finement des préférences entre les contraintes</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600" b="1" i="1" u="sng" strike="noStrike" kern="1200" cap="none" spc="0" normalizeH="0" baseline="0" noProof="0" dirty="0">
                <a:ln>
                  <a:noFill/>
                </a:ln>
                <a:solidFill>
                  <a:schemeClr val="accent2"/>
                </a:solidFill>
                <a:effectLst/>
                <a:uLnTx/>
                <a:uFillTx/>
                <a:latin typeface="Times New Roman" pitchFamily="18" charset="0"/>
                <a:ea typeface="+mn-ea"/>
                <a:cs typeface="Times New Roman" pitchFamily="18" charset="0"/>
              </a:rPr>
              <a:t>Exemple (TD)</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8157164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800" b="1" i="1" u="none" strike="noStrike" kern="1200" cap="none" spc="0" normalizeH="0" baseline="0" noProof="0" dirty="0">
                <a:ln>
                  <a:noFill/>
                </a:ln>
                <a:solidFill>
                  <a:srgbClr val="5D3D23"/>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		</a:t>
            </a:r>
            <a:r>
              <a:rPr kumimoji="0" lang="fr-FR" sz="3200" b="1" i="1" u="none" strike="noStrike" kern="1200" cap="none" spc="0" normalizeH="0" baseline="0" noProof="0" dirty="0">
                <a:ln>
                  <a:noFill/>
                </a:ln>
                <a:solidFill>
                  <a:srgbClr val="5D3D23"/>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CSP avancés</a:t>
            </a:r>
            <a:endParaRPr kumimoji="0" lang="fr-FR" sz="2400" b="0" i="1"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Times New Roman" panose="02020603050405020304" pitchFamily="18" charset="0"/>
              <a:ea typeface="+mn-ea"/>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99603" y="903219"/>
            <a:ext cx="12120033"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CSP  sous-contraint</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Lorsqu'un CSP admet beaucoup de solutions différentes, on dit qu'il est sous-contraint.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Si les différentes solutions ne sont pas toutes équivalentes, dans le sens où certaines sont mieux que d'autres, on peut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exprimer des préférences entre les différentes solutions.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Pour cela, on ajoute une fonction qui associe une valeur numérique à chaque solution, valeur dépendante de la qualité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de cette solution.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L'objectif est alors de trouver la solution du CSP qui maximise cette fonction.</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Un tel CSP est appelé CSOP (</a:t>
            </a:r>
            <a:r>
              <a:rPr kumimoji="0" lang="fr-FR" sz="1600" b="1" i="1" u="none" strike="noStrike" kern="1200" cap="none" spc="0" normalizeH="0" baseline="0" noProof="0" dirty="0" err="1">
                <a:ln>
                  <a:noFill/>
                </a:ln>
                <a:solidFill>
                  <a:srgbClr val="F79646">
                    <a:lumMod val="75000"/>
                  </a:srgbClr>
                </a:solidFill>
                <a:effectLst/>
                <a:uLnTx/>
                <a:uFillTx/>
                <a:latin typeface="Times New Roman" pitchFamily="18" charset="0"/>
                <a:ea typeface="+mn-ea"/>
                <a:cs typeface="Times New Roman" pitchFamily="18" charset="0"/>
              </a:rPr>
              <a:t>Constraint</a:t>
            </a:r>
            <a:r>
              <a:rPr kumimoji="0" lang="fr-FR" sz="16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Satisfaction Optimisation </a:t>
            </a:r>
            <a:r>
              <a:rPr kumimoji="0" lang="fr-FR" sz="1600" b="1" i="1" u="none" strike="noStrike" kern="1200" cap="none" spc="0" normalizeH="0" baseline="0" noProof="0" dirty="0" err="1">
                <a:ln>
                  <a:noFill/>
                </a:ln>
                <a:solidFill>
                  <a:srgbClr val="F79646">
                    <a:lumMod val="75000"/>
                  </a:srgbClr>
                </a:solidFill>
                <a:effectLst/>
                <a:uLnTx/>
                <a:uFillTx/>
                <a:latin typeface="Times New Roman" pitchFamily="18" charset="0"/>
                <a:ea typeface="+mn-ea"/>
                <a:cs typeface="Times New Roman" pitchFamily="18" charset="0"/>
              </a:rPr>
              <a:t>Problem</a:t>
            </a: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lang="fr-FR" sz="1600" b="1" i="1" dirty="0">
              <a:solidFill>
                <a:schemeClr val="accent2"/>
              </a:solidFill>
              <a:latin typeface="Times New Roman" pitchFamily="18" charset="0"/>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lang="fr-FR" sz="1600" b="1" i="1" u="sng" dirty="0">
                <a:solidFill>
                  <a:schemeClr val="accent2"/>
                </a:solidFill>
                <a:latin typeface="Times New Roman" pitchFamily="18" charset="0"/>
                <a:cs typeface="Times New Roman" pitchFamily="18" charset="0"/>
              </a:rPr>
              <a:t>Exemple(TD)</a:t>
            </a:r>
            <a:endParaRPr kumimoji="0" lang="fr-FR" sz="1800" b="1" i="1" u="sng" strike="noStrike" kern="1200" cap="none" spc="0" normalizeH="0" baseline="0" noProof="0" dirty="0">
              <a:ln>
                <a:noFill/>
              </a:ln>
              <a:solidFill>
                <a:schemeClr val="accent2"/>
              </a:solidFill>
              <a:effectLst/>
              <a:uLnTx/>
              <a:uFillTx/>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110925741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800" b="1" i="1" u="none" strike="noStrike" kern="1200" cap="none" spc="0" normalizeH="0" baseline="0" noProof="0" dirty="0">
                <a:ln>
                  <a:noFill/>
                </a:ln>
                <a:solidFill>
                  <a:srgbClr val="5D3D23"/>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		</a:t>
            </a:r>
            <a:r>
              <a:rPr kumimoji="0" lang="fr-FR" sz="3200" b="1" i="1" u="none" strike="noStrike" kern="1200" cap="none" spc="0" normalizeH="0" baseline="0" noProof="0" dirty="0">
                <a:ln>
                  <a:noFill/>
                </a:ln>
                <a:solidFill>
                  <a:srgbClr val="5D3D23"/>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CSP avancés</a:t>
            </a:r>
            <a:endParaRPr kumimoji="0" lang="fr-FR" sz="2400" b="0" i="1"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Times New Roman" panose="02020603050405020304" pitchFamily="18" charset="0"/>
              <a:ea typeface="+mn-ea"/>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6359" y="1154921"/>
            <a:ext cx="12120033"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lvl="1" indent="0">
              <a:lnSpc>
                <a:spcPts val="2000"/>
              </a:lnSpc>
              <a:buNone/>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lang="fr-FR" sz="1800" b="1" i="1" dirty="0">
                <a:solidFill>
                  <a:srgbClr val="F79646">
                    <a:lumMod val="50000"/>
                  </a:srgbClr>
                </a:solidFill>
                <a:latin typeface="Times New Roman" pitchFamily="18" charset="0"/>
                <a:cs typeface="Times New Roman" pitchFamily="18" charset="0"/>
              </a:rPr>
              <a:t>Objectif de la session de TD</a:t>
            </a:r>
          </a:p>
          <a:p>
            <a:pPr marL="400050" lvl="1" indent="0">
              <a:lnSpc>
                <a:spcPts val="2000"/>
              </a:lnSpc>
              <a:buNone/>
            </a:pPr>
            <a:endParaRPr lang="fr-FR" sz="1600" b="1" i="1" dirty="0">
              <a:solidFill>
                <a:srgbClr val="F79646">
                  <a:lumMod val="50000"/>
                </a:srgbClr>
              </a:solidFill>
              <a:latin typeface="Times New Roman" pitchFamily="18" charset="0"/>
              <a:cs typeface="Times New Roman" pitchFamily="18" charset="0"/>
            </a:endParaRPr>
          </a:p>
          <a:p>
            <a:pPr marL="400050" lvl="1" indent="0">
              <a:lnSpc>
                <a:spcPts val="2000"/>
              </a:lnSpc>
              <a:buNone/>
            </a:pPr>
            <a:r>
              <a:rPr lang="fr-FR" sz="1600" b="1" i="1" dirty="0">
                <a:solidFill>
                  <a:srgbClr val="F79646">
                    <a:lumMod val="50000"/>
                  </a:srgbClr>
                </a:solidFill>
                <a:latin typeface="Times New Roman" pitchFamily="18" charset="0"/>
                <a:cs typeface="Times New Roman" pitchFamily="18" charset="0"/>
              </a:rPr>
              <a:t>Lors de la session précédente, on a vu qu'un "problème de satisfaction de contraintes", ou CSP en abrégé, est un problème modélisé sous la forme d'un ensemble de contraintes posées sur des variables, chacune de ces variables prenant ses valeurs dans un domaine. </a:t>
            </a:r>
          </a:p>
          <a:p>
            <a:pPr marL="400050" lvl="1" indent="0">
              <a:lnSpc>
                <a:spcPts val="2000"/>
              </a:lnSpc>
              <a:buNone/>
            </a:pPr>
            <a:endParaRPr lang="fr-FR" sz="1600" b="1" i="1" dirty="0">
              <a:solidFill>
                <a:srgbClr val="F79646">
                  <a:lumMod val="50000"/>
                </a:srgbClr>
              </a:solidFill>
              <a:latin typeface="Times New Roman" pitchFamily="18" charset="0"/>
              <a:cs typeface="Times New Roman" pitchFamily="18" charset="0"/>
            </a:endParaRPr>
          </a:p>
          <a:p>
            <a:pPr marL="400050" lvl="1" indent="0">
              <a:lnSpc>
                <a:spcPts val="2000"/>
              </a:lnSpc>
              <a:buNone/>
            </a:pPr>
            <a:r>
              <a:rPr lang="fr-FR" sz="1600" b="1" i="1" dirty="0">
                <a:solidFill>
                  <a:srgbClr val="F79646">
                    <a:lumMod val="50000"/>
                  </a:srgbClr>
                </a:solidFill>
                <a:latin typeface="Times New Roman" pitchFamily="18" charset="0"/>
                <a:cs typeface="Times New Roman" pitchFamily="18" charset="0"/>
              </a:rPr>
              <a:t>L'objectif de cette session de TD est de vous entrainer à modéliser un problème sous la forme d'un CSP, en identifiant l'ensemble des variables X et leurs domaines de valeurs D, ainsi que les contraintes C entre les variables.</a:t>
            </a:r>
          </a:p>
          <a:p>
            <a:pPr marL="400050" lvl="1" indent="0">
              <a:lnSpc>
                <a:spcPts val="2000"/>
              </a:lnSpc>
              <a:buNone/>
            </a:pPr>
            <a:endParaRPr lang="fr-FR" sz="1600" b="1" i="1" dirty="0">
              <a:solidFill>
                <a:srgbClr val="F79646">
                  <a:lumMod val="50000"/>
                </a:srgbClr>
              </a:solidFill>
              <a:latin typeface="Times New Roman" pitchFamily="18" charset="0"/>
              <a:cs typeface="Times New Roman" pitchFamily="18" charset="0"/>
            </a:endParaRPr>
          </a:p>
          <a:p>
            <a:pPr marL="400050" lvl="1" indent="0">
              <a:lnSpc>
                <a:spcPts val="2000"/>
              </a:lnSpc>
              <a:buNone/>
            </a:pPr>
            <a:r>
              <a:rPr lang="fr-FR" sz="1600" b="1" i="1" dirty="0">
                <a:solidFill>
                  <a:srgbClr val="F79646">
                    <a:lumMod val="50000"/>
                  </a:srgbClr>
                </a:solidFill>
                <a:latin typeface="Times New Roman" pitchFamily="18" charset="0"/>
                <a:cs typeface="Times New Roman" pitchFamily="18" charset="0"/>
              </a:rPr>
              <a:t>Nous vous proposons pour cela 5 problèmes différents que vous devez modéliser sous la forme de </a:t>
            </a:r>
            <a:r>
              <a:rPr lang="fr-FR" sz="1600" b="1" i="1" dirty="0" err="1">
                <a:solidFill>
                  <a:srgbClr val="F79646">
                    <a:lumMod val="50000"/>
                  </a:srgbClr>
                </a:solidFill>
                <a:latin typeface="Times New Roman" pitchFamily="18" charset="0"/>
                <a:cs typeface="Times New Roman" pitchFamily="18" charset="0"/>
              </a:rPr>
              <a:t>CSPs</a:t>
            </a:r>
            <a:r>
              <a:rPr lang="fr-FR" sz="1600" b="1" i="1" dirty="0">
                <a:solidFill>
                  <a:srgbClr val="F79646">
                    <a:lumMod val="50000"/>
                  </a:srgbClr>
                </a:solidFill>
                <a:latin typeface="Times New Roman" pitchFamily="18" charset="0"/>
                <a:cs typeface="Times New Roman" pitchFamily="18" charset="0"/>
              </a:rPr>
              <a:t> (X,D,C). </a:t>
            </a:r>
          </a:p>
          <a:p>
            <a:pPr marL="400050" lvl="1" indent="0">
              <a:lnSpc>
                <a:spcPts val="2000"/>
              </a:lnSpc>
              <a:buNone/>
            </a:pPr>
            <a:endParaRPr lang="fr-FR" sz="1600" b="1" i="1" dirty="0">
              <a:solidFill>
                <a:srgbClr val="F79646">
                  <a:lumMod val="50000"/>
                </a:srgbClr>
              </a:solidFill>
              <a:latin typeface="Times New Roman" pitchFamily="18" charset="0"/>
              <a:cs typeface="Times New Roman" pitchFamily="18" charset="0"/>
            </a:endParaRPr>
          </a:p>
          <a:p>
            <a:pPr marL="400050" lvl="1" indent="0">
              <a:lnSpc>
                <a:spcPts val="2000"/>
              </a:lnSpc>
              <a:buNone/>
            </a:pPr>
            <a:r>
              <a:rPr lang="fr-FR" sz="1600" b="1" i="1" dirty="0">
                <a:solidFill>
                  <a:srgbClr val="F79646">
                    <a:lumMod val="50000"/>
                  </a:srgbClr>
                </a:solidFill>
                <a:latin typeface="Times New Roman" pitchFamily="18" charset="0"/>
                <a:cs typeface="Times New Roman" pitchFamily="18" charset="0"/>
              </a:rPr>
              <a:t>Notons que cette phase de modélisation avec laquelle vous vous familiarisez aujourd'hui est un préliminaire indispensable à l'utilisation de la programmation par contraintes pour résoudre des problèmes. </a:t>
            </a:r>
          </a:p>
          <a:p>
            <a:pPr marL="400050" lvl="1" indent="0">
              <a:lnSpc>
                <a:spcPts val="2000"/>
              </a:lnSpc>
              <a:buNone/>
            </a:pPr>
            <a:endParaRPr lang="fr-FR" sz="1600" b="1" i="1" dirty="0">
              <a:solidFill>
                <a:srgbClr val="F79646">
                  <a:lumMod val="50000"/>
                </a:srgbClr>
              </a:solidFill>
              <a:latin typeface="Times New Roman" pitchFamily="18" charset="0"/>
              <a:cs typeface="Times New Roman" pitchFamily="18" charset="0"/>
            </a:endParaRPr>
          </a:p>
          <a:p>
            <a:pPr marL="400050" lvl="1" indent="0">
              <a:lnSpc>
                <a:spcPts val="2000"/>
              </a:lnSpc>
              <a:buNone/>
            </a:pPr>
            <a:r>
              <a:rPr lang="fr-FR" sz="1600" b="1" i="1" dirty="0">
                <a:solidFill>
                  <a:srgbClr val="F79646">
                    <a:lumMod val="50000"/>
                  </a:srgbClr>
                </a:solidFill>
                <a:latin typeface="Times New Roman" pitchFamily="18" charset="0"/>
                <a:cs typeface="Times New Roman" pitchFamily="18" charset="0"/>
              </a:rPr>
              <a:t>Les 5 problèmes que vous allez modéliser aujourd'hui seront repris dans les dernières sessions de cours afin d'être résolus à l'aide de la programmation par contraintes.</a:t>
            </a:r>
          </a:p>
        </p:txBody>
      </p:sp>
    </p:spTree>
    <p:extLst>
      <p:ext uri="{BB962C8B-B14F-4D97-AF65-F5344CB8AC3E}">
        <p14:creationId xmlns:p14="http://schemas.microsoft.com/office/powerpoint/2010/main" val="216861121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800" b="1" i="1" u="none" strike="noStrike" kern="1200" cap="none" spc="0" normalizeH="0" baseline="0" noProof="0" dirty="0">
                <a:ln>
                  <a:noFill/>
                </a:ln>
                <a:solidFill>
                  <a:srgbClr val="5D3D23"/>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		</a:t>
            </a:r>
            <a:r>
              <a:rPr kumimoji="0" lang="fr-FR" sz="3200" b="1" i="1" u="none" strike="noStrike" kern="1200" cap="none" spc="0" normalizeH="0" baseline="0" noProof="0" dirty="0">
                <a:ln>
                  <a:noFill/>
                </a:ln>
                <a:solidFill>
                  <a:srgbClr val="5D3D23"/>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CSP avancés</a:t>
            </a:r>
            <a:endParaRPr kumimoji="0" lang="fr-FR" sz="2400" b="0" i="1"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Times New Roman" panose="02020603050405020304" pitchFamily="18" charset="0"/>
              <a:ea typeface="+mn-ea"/>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99603" y="903219"/>
            <a:ext cx="12120033"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r>
              <a:rPr kumimoji="0" lang="fr-FR" sz="1800" b="1" i="1" u="sng" strike="noStrike" kern="1200" cap="none" spc="0" normalizeH="0" baseline="0" noProof="0" dirty="0">
                <a:ln>
                  <a:noFill/>
                </a:ln>
                <a:solidFill>
                  <a:schemeClr val="accent2">
                    <a:lumMod val="75000"/>
                  </a:schemeClr>
                </a:solidFill>
                <a:effectLst/>
                <a:uLnTx/>
                <a:uFillTx/>
                <a:latin typeface="Times New Roman" pitchFamily="18" charset="0"/>
                <a:ea typeface="+mn-ea"/>
                <a:cs typeface="Times New Roman" pitchFamily="18" charset="0"/>
              </a:rPr>
              <a:t>Exercice 1 : </a:t>
            </a:r>
            <a:r>
              <a:rPr kumimoji="0" lang="fr-FR" sz="1800" b="1" i="1" u="none" strike="noStrike" kern="1200" cap="none" spc="0" normalizeH="0" baseline="0" noProof="0" dirty="0">
                <a:ln>
                  <a:noFill/>
                </a:ln>
                <a:solidFill>
                  <a:schemeClr val="accent2">
                    <a:lumMod val="75000"/>
                  </a:schemeClr>
                </a:solidFill>
                <a:effectLst/>
                <a:uLnTx/>
                <a:uFillTx/>
                <a:latin typeface="Times New Roman" pitchFamily="18" charset="0"/>
                <a:ea typeface="+mn-ea"/>
                <a:cs typeface="Times New Roman" pitchFamily="18" charset="0"/>
              </a:rPr>
              <a:t>Coloriage d'une carte (Affectation d’équipe)</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Il s'agit de colorier les 14 régions de la carte ci-contre,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de sorte que deux régions ayant une frontière en commun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soient coloriées avec des couleurs différentes. On dispose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pour cela des 4 couleurs suivantes : bleu, rouge, jaune et vert.</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Modélisez ce problème sous la forme d'un CSP.</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sng" strike="noStrike" kern="1200" cap="none" spc="0" normalizeH="0" baseline="0" noProof="0" dirty="0">
                <a:ln>
                  <a:noFill/>
                </a:ln>
                <a:solidFill>
                  <a:schemeClr val="accent2">
                    <a:lumMod val="75000"/>
                  </a:schemeClr>
                </a:solidFill>
                <a:effectLst/>
                <a:uLnTx/>
                <a:uFillTx/>
                <a:latin typeface="Times New Roman" pitchFamily="18" charset="0"/>
                <a:ea typeface="+mn-ea"/>
                <a:cs typeface="Times New Roman" pitchFamily="18" charset="0"/>
              </a:rPr>
              <a:t>Exercice 2  : </a:t>
            </a:r>
            <a:r>
              <a:rPr kumimoji="0" lang="fr-FR" sz="1800" b="1" i="1" u="none" strike="noStrike" kern="1200" cap="none" spc="0" normalizeH="0" baseline="0" noProof="0" dirty="0" err="1">
                <a:ln>
                  <a:noFill/>
                </a:ln>
                <a:solidFill>
                  <a:schemeClr val="accent2">
                    <a:lumMod val="75000"/>
                  </a:schemeClr>
                </a:solidFill>
                <a:effectLst/>
                <a:uLnTx/>
                <a:uFillTx/>
                <a:latin typeface="Times New Roman" pitchFamily="18" charset="0"/>
                <a:ea typeface="+mn-ea"/>
                <a:cs typeface="Times New Roman" pitchFamily="18" charset="0"/>
              </a:rPr>
              <a:t>Send</a:t>
            </a:r>
            <a:r>
              <a:rPr kumimoji="0" lang="fr-FR" sz="1800" b="1" i="1" u="none" strike="noStrike" kern="1200" cap="none" spc="0" normalizeH="0" baseline="0" noProof="0" dirty="0">
                <a:ln>
                  <a:noFill/>
                </a:ln>
                <a:solidFill>
                  <a:schemeClr val="accent2">
                    <a:lumMod val="75000"/>
                  </a:schemeClr>
                </a:solidFill>
                <a:effectLst/>
                <a:uLnTx/>
                <a:uFillTx/>
                <a:latin typeface="Times New Roman" pitchFamily="18" charset="0"/>
                <a:ea typeface="+mn-ea"/>
                <a:cs typeface="Times New Roman" pitchFamily="18" charset="0"/>
              </a:rPr>
              <a:t> more money</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On considère l'addition suivante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où chaque lettre représente un chiffre différent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(compris entre 0 et 9). On souhaite connaitre la valeur de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chaque lettre, sachant que la première lettre de chaque mot</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représente un chiffre différent de 0.</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Modélisez ce problème sous la forme d'un CSP.</a:t>
            </a:r>
          </a:p>
        </p:txBody>
      </p:sp>
      <p:pic>
        <p:nvPicPr>
          <p:cNvPr id="11" name="Picture 2">
            <a:extLst>
              <a:ext uri="{FF2B5EF4-FFF2-40B4-BE49-F238E27FC236}">
                <a16:creationId xmlns:a16="http://schemas.microsoft.com/office/drawing/2014/main" id="{7CCB7BFD-9D0F-48EE-AD12-6A3AD5023316}"/>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l="38306" t="34420" r="39500" b="26584"/>
          <a:stretch/>
        </p:blipFill>
        <p:spPr bwMode="auto">
          <a:xfrm>
            <a:off x="7692463" y="1254943"/>
            <a:ext cx="3599934" cy="2225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Rectangle 11">
            <a:extLst>
              <a:ext uri="{FF2B5EF4-FFF2-40B4-BE49-F238E27FC236}">
                <a16:creationId xmlns:a16="http://schemas.microsoft.com/office/drawing/2014/main" id="{682FC1C8-7717-4BBA-A5BF-52131FFB1AA4}"/>
              </a:ext>
            </a:extLst>
          </p:cNvPr>
          <p:cNvSpPr/>
          <p:nvPr/>
        </p:nvSpPr>
        <p:spPr>
          <a:xfrm>
            <a:off x="1832068" y="5048874"/>
            <a:ext cx="1616130" cy="1368152"/>
          </a:xfrm>
          <a:prstGeom prst="rect">
            <a:avLst/>
          </a:prstGeom>
          <a:solidFill>
            <a:sysClr val="window" lastClr="FFFFFF"/>
          </a:solidFill>
          <a:ln w="25400" cap="flat" cmpd="sng" algn="ctr">
            <a:solidFill>
              <a:srgbClr val="F79646"/>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a:ln>
                  <a:noFill/>
                </a:ln>
                <a:solidFill>
                  <a:srgbClr val="F79646">
                    <a:lumMod val="50000"/>
                  </a:srgbClr>
                </a:solidFill>
                <a:effectLst/>
                <a:uLnTx/>
                <a:uFillTx/>
                <a:latin typeface="Calibri"/>
                <a:ea typeface="+mn-ea"/>
                <a:cs typeface="+mn-cs"/>
              </a:rPr>
              <a:t>   SEND</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a:ln>
                  <a:noFill/>
                </a:ln>
                <a:solidFill>
                  <a:srgbClr val="F79646">
                    <a:lumMod val="50000"/>
                  </a:srgbClr>
                </a:solidFill>
                <a:effectLst/>
                <a:uLnTx/>
                <a:uFillTx/>
                <a:latin typeface="Calibri"/>
                <a:ea typeface="+mn-ea"/>
                <a:cs typeface="+mn-cs"/>
              </a:rPr>
              <a:t>+ MORE</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a:ln>
                  <a:noFill/>
                </a:ln>
                <a:solidFill>
                  <a:srgbClr val="F79646">
                    <a:lumMod val="50000"/>
                  </a:srgbClr>
                </a:solidFill>
                <a:effectLst/>
                <a:uLnTx/>
                <a:uFillTx/>
                <a:latin typeface="Calibri"/>
                <a:ea typeface="+mn-ea"/>
                <a:cs typeface="+mn-cs"/>
              </a:rPr>
              <a:t>----------</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a:ln>
                  <a:noFill/>
                </a:ln>
                <a:solidFill>
                  <a:srgbClr val="F79646">
                    <a:lumMod val="50000"/>
                  </a:srgbClr>
                </a:solidFill>
                <a:effectLst/>
                <a:uLnTx/>
                <a:uFillTx/>
                <a:latin typeface="Calibri"/>
                <a:ea typeface="+mn-ea"/>
                <a:cs typeface="+mn-cs"/>
              </a:rPr>
              <a:t>MONEY</a:t>
            </a:r>
          </a:p>
        </p:txBody>
      </p:sp>
    </p:spTree>
    <p:extLst>
      <p:ext uri="{BB962C8B-B14F-4D97-AF65-F5344CB8AC3E}">
        <p14:creationId xmlns:p14="http://schemas.microsoft.com/office/powerpoint/2010/main" val="111680189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800" b="1" i="1" u="none" strike="noStrike" kern="1200" cap="none" spc="0" normalizeH="0" baseline="0" noProof="0" dirty="0">
                <a:ln>
                  <a:noFill/>
                </a:ln>
                <a:solidFill>
                  <a:srgbClr val="5D3D23"/>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		</a:t>
            </a:r>
            <a:r>
              <a:rPr kumimoji="0" lang="fr-FR" sz="3200" b="1" i="1" u="none" strike="noStrike" kern="1200" cap="none" spc="0" normalizeH="0" baseline="0" noProof="0" dirty="0">
                <a:ln>
                  <a:noFill/>
                </a:ln>
                <a:solidFill>
                  <a:srgbClr val="5D3D23"/>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CSP avancés</a:t>
            </a:r>
            <a:endParaRPr kumimoji="0" lang="fr-FR" sz="2400" b="0" i="1"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Times New Roman" panose="02020603050405020304" pitchFamily="18" charset="0"/>
              <a:ea typeface="+mn-ea"/>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12642" y="1085643"/>
            <a:ext cx="12120033"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marR="0" lvl="1"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800" b="1" i="1" u="sng" strike="noStrike" kern="1200" cap="none" spc="0" normalizeH="0" baseline="0" noProof="0" dirty="0">
                <a:ln>
                  <a:noFill/>
                </a:ln>
                <a:solidFill>
                  <a:schemeClr val="accent2">
                    <a:lumMod val="75000"/>
                  </a:schemeClr>
                </a:solidFill>
                <a:effectLst/>
                <a:uLnTx/>
                <a:uFillTx/>
                <a:latin typeface="Times New Roman" pitchFamily="18" charset="0"/>
                <a:ea typeface="+mn-ea"/>
                <a:cs typeface="Times New Roman" pitchFamily="18" charset="0"/>
              </a:rPr>
              <a:t>Exercice 3 :</a:t>
            </a:r>
            <a:r>
              <a:rPr kumimoji="0" lang="fr-FR" sz="1800" b="1" i="1" u="none" strike="noStrike" kern="1200" cap="none" spc="0" normalizeH="0" baseline="0" noProof="0" dirty="0">
                <a:ln>
                  <a:noFill/>
                </a:ln>
                <a:solidFill>
                  <a:schemeClr val="accent2">
                    <a:lumMod val="75000"/>
                  </a:schemeClr>
                </a:solidFill>
                <a:effectLst/>
                <a:uLnTx/>
                <a:uFillTx/>
                <a:latin typeface="Times New Roman" pitchFamily="18" charset="0"/>
                <a:ea typeface="+mn-ea"/>
                <a:cs typeface="Times New Roman" pitchFamily="18" charset="0"/>
              </a:rPr>
              <a:t> Retour de monnaie</a:t>
            </a:r>
          </a:p>
          <a:p>
            <a:pPr marL="400050" marR="0" lvl="1"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chemeClr val="accent2">
                  <a:lumMod val="75000"/>
                </a:scheme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On s'intéresse à un distributeur automatique de boissons. </a:t>
            </a:r>
          </a:p>
          <a:p>
            <a:pPr marL="400050" marR="0" lvl="1"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L'utilisateur insère des pièces de monnaie pour un total de T centimes d'Euros, puis il sélectionne une boisson, </a:t>
            </a:r>
          </a:p>
          <a:p>
            <a:pPr marL="400050" marR="0" lvl="1"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dont le prix est de P centimes d'Euros (T et P étant des multiples de 10).</a:t>
            </a:r>
          </a:p>
          <a:p>
            <a:pPr marL="400050" marR="0" lvl="1"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Il s'agit alors de calculer la monnaie à rendre, sachant que le distributeur a en réserve </a:t>
            </a:r>
          </a:p>
          <a:p>
            <a:pPr marL="400050" marR="0" lvl="1"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a:t>
            </a:r>
            <a:r>
              <a:rPr kumimoji="0" lang="fr-FR" sz="24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2</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pièces de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E</a:t>
            </a:r>
            <a:r>
              <a:rPr kumimoji="0" lang="fr-FR" sz="24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1</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pièces de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C</a:t>
            </a:r>
            <a:r>
              <a:rPr kumimoji="0" lang="fr-FR" sz="24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50</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pièces de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50 centimes</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a:t>
            </a:r>
            <a:r>
              <a:rPr kumimoji="0" lang="fr-FR" sz="24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20</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pièces de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20 centimes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et C</a:t>
            </a:r>
            <a:r>
              <a:rPr kumimoji="0" lang="fr-FR" sz="2400" b="1" i="1" u="none" strike="noStrike" kern="1200" cap="none" spc="0" normalizeH="0" baseline="-25000" noProof="0" dirty="0">
                <a:ln>
                  <a:noFill/>
                </a:ln>
                <a:solidFill>
                  <a:srgbClr val="F79646">
                    <a:lumMod val="50000"/>
                  </a:srgbClr>
                </a:solidFill>
                <a:effectLst/>
                <a:uLnTx/>
                <a:uFillTx/>
                <a:latin typeface="Times New Roman" pitchFamily="18" charset="0"/>
                <a:ea typeface="+mn-ea"/>
                <a:cs typeface="Times New Roman" pitchFamily="18" charset="0"/>
              </a:rPr>
              <a:t>10</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pièces de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10 centimes</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a:t>
            </a:r>
          </a:p>
          <a:p>
            <a:pPr marL="400050" marR="0" lvl="1"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742950" marR="0" lvl="1" indent="-342900" algn="l" defTabSz="914400" rtl="0" eaLnBrk="1" fontAlgn="auto" latinLnBrk="0" hangingPunct="1">
              <a:lnSpc>
                <a:spcPct val="100000"/>
              </a:lnSpc>
              <a:spcBef>
                <a:spcPct val="20000"/>
              </a:spcBef>
              <a:spcAft>
                <a:spcPts val="0"/>
              </a:spcAft>
              <a:buClr>
                <a:srgbClr val="F79646">
                  <a:lumMod val="75000"/>
                </a:srgbClr>
              </a:buClr>
              <a:buSzTx/>
              <a:buFont typeface="+mj-lt"/>
              <a:buAutoNum type="arabicPeriod"/>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Modélisez  ce problème sous la forme d'un CSP.</a:t>
            </a:r>
          </a:p>
          <a:p>
            <a:pPr marL="742950" marR="0" lvl="1" indent="-342900" algn="l" defTabSz="914400" rtl="0" eaLnBrk="1" fontAlgn="auto" latinLnBrk="0" hangingPunct="1">
              <a:lnSpc>
                <a:spcPct val="100000"/>
              </a:lnSpc>
              <a:spcBef>
                <a:spcPct val="20000"/>
              </a:spcBef>
              <a:spcAft>
                <a:spcPts val="0"/>
              </a:spcAft>
              <a:buClr>
                <a:srgbClr val="F79646">
                  <a:lumMod val="75000"/>
                </a:srgbClr>
              </a:buClr>
              <a:buSzTx/>
              <a:buFont typeface="+mj-lt"/>
              <a:buAutoNum type="arabicPeriod"/>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Comment pourrait-on exprimer le fait que l'on souhaite que le distributeur rende le moins de pièces possibles ?</a:t>
            </a:r>
          </a:p>
        </p:txBody>
      </p:sp>
    </p:spTree>
    <p:extLst>
      <p:ext uri="{BB962C8B-B14F-4D97-AF65-F5344CB8AC3E}">
        <p14:creationId xmlns:p14="http://schemas.microsoft.com/office/powerpoint/2010/main" val="40316323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56659"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3" name="Espace réservé du pied de page 2"/>
          <p:cNvSpPr>
            <a:spLocks noGrp="1"/>
          </p:cNvSpPr>
          <p:nvPr>
            <p:ph type="ftr" sz="quarter" idx="11"/>
          </p:nvPr>
        </p:nvSpPr>
        <p:spPr/>
        <p:txBody>
          <a:bodyPr/>
          <a:lstStyle/>
          <a:p>
            <a:r>
              <a:rPr lang="fr-SN"/>
              <a:t>Diffusion Externe et Interne  © 2020 Isep Diamniadio.</a:t>
            </a:r>
            <a:endParaRPr lang="fr-FR"/>
          </a:p>
        </p:txBody>
      </p:sp>
      <p:sp>
        <p:nvSpPr>
          <p:cNvPr id="13" name="Rectangle 12">
            <a:extLst>
              <a:ext uri="{FF2B5EF4-FFF2-40B4-BE49-F238E27FC236}">
                <a16:creationId xmlns:a16="http://schemas.microsoft.com/office/drawing/2014/main" id="{7164ADEE-93D7-433D-8EC8-9FE8AD50ED55}"/>
              </a:ext>
            </a:extLst>
          </p:cNvPr>
          <p:cNvSpPr/>
          <p:nvPr/>
        </p:nvSpPr>
        <p:spPr>
          <a:xfrm>
            <a:off x="1397534" y="12702"/>
            <a:ext cx="10794466" cy="844569"/>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3200" b="1" i="1"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fr-FR" sz="32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Présentation du cours</a:t>
            </a: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1255121" y="637368"/>
            <a:ext cx="1080135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Objectifs </a:t>
            </a:r>
          </a:p>
          <a:p>
            <a:pPr marL="1543050" marR="0" lvl="3" indent="-285750" algn="l" defTabSz="914400" rtl="0" eaLnBrk="1" fontAlgn="auto" latinLnBrk="0" hangingPunct="1">
              <a:lnSpc>
                <a:spcPts val="2000"/>
              </a:lnSpc>
              <a:spcBef>
                <a:spcPct val="20000"/>
              </a:spcBef>
              <a:spcAft>
                <a:spcPts val="0"/>
              </a:spcAft>
              <a:buClr>
                <a:srgbClr val="F79646">
                  <a:lumMod val="75000"/>
                </a:srgbClr>
              </a:buClr>
              <a:buSzTx/>
              <a:buFont typeface="Wingdings" pitchFamily="2" charset="2"/>
              <a:buChar char="ü"/>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Modéliser et résoudre des problèmes  d’optimisation, </a:t>
            </a:r>
          </a:p>
          <a:p>
            <a:pPr marL="1543050" marR="0" lvl="3" indent="-285750" algn="l" defTabSz="914400" rtl="0" eaLnBrk="1" fontAlgn="auto" latinLnBrk="0" hangingPunct="1">
              <a:lnSpc>
                <a:spcPts val="2000"/>
              </a:lnSpc>
              <a:spcBef>
                <a:spcPct val="20000"/>
              </a:spcBef>
              <a:spcAft>
                <a:spcPts val="0"/>
              </a:spcAft>
              <a:buClr>
                <a:srgbClr val="F79646">
                  <a:lumMod val="75000"/>
                </a:srgbClr>
              </a:buClr>
              <a:buSzTx/>
              <a:buFont typeface="Wingdings" pitchFamily="2" charset="2"/>
              <a:buChar char="ü"/>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Ordonnancer pour minimiser de la durée totale de réalisation des travaux d’un projet .</a:t>
            </a:r>
          </a:p>
          <a:p>
            <a:pPr marL="1543050" marR="0" lvl="3" indent="-285750" algn="l" defTabSz="914400" rtl="0" eaLnBrk="1" fontAlgn="auto" latinLnBrk="0" hangingPunct="1">
              <a:lnSpc>
                <a:spcPts val="2000"/>
              </a:lnSpc>
              <a:spcBef>
                <a:spcPct val="20000"/>
              </a:spcBef>
              <a:spcAft>
                <a:spcPts val="0"/>
              </a:spcAft>
              <a:buClr>
                <a:srgbClr val="F79646">
                  <a:lumMod val="75000"/>
                </a:srgbClr>
              </a:buClr>
              <a:buSzTx/>
              <a:buFont typeface="Wingdings" pitchFamily="2" charset="2"/>
              <a:buChar char="ü"/>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Donner un plan de distribution de charge dans un réseau . </a:t>
            </a:r>
          </a:p>
          <a:p>
            <a:pPr marL="1543050" marR="0" lvl="3" indent="-285750" algn="l" defTabSz="914400" rtl="0" eaLnBrk="1" fontAlgn="auto" latinLnBrk="0" hangingPunct="1">
              <a:lnSpc>
                <a:spcPts val="2000"/>
              </a:lnSpc>
              <a:spcBef>
                <a:spcPct val="20000"/>
              </a:spcBef>
              <a:spcAft>
                <a:spcPts val="0"/>
              </a:spcAft>
              <a:buClr>
                <a:srgbClr val="F79646">
                  <a:lumMod val="75000"/>
                </a:srgbClr>
              </a:buClr>
              <a:buSzTx/>
              <a:buFont typeface="Wingdings" pitchFamily="2" charset="2"/>
              <a:buChar char="ü"/>
              <a:tabLst/>
              <a:defRPr/>
            </a:pPr>
            <a:r>
              <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Analyse et Interprétation des résultats d’une simulation.</a:t>
            </a:r>
          </a:p>
          <a:p>
            <a:pPr marL="1257300" marR="0" lvl="3" indent="0" algn="l" defTabSz="914400" rtl="0" eaLnBrk="1" fontAlgn="auto" latinLnBrk="0" hangingPunct="1">
              <a:lnSpc>
                <a:spcPts val="2000"/>
              </a:lnSpc>
              <a:spcBef>
                <a:spcPct val="20000"/>
              </a:spcBef>
              <a:spcAft>
                <a:spcPts val="0"/>
              </a:spcAft>
              <a:buClr>
                <a:srgbClr val="F79646">
                  <a:lumMod val="75000"/>
                </a:srgbClr>
              </a:buClr>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800100" marR="0" lvl="2"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24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Pré-requis</a:t>
            </a:r>
          </a:p>
          <a:p>
            <a:pPr marL="800100" marR="0" lvl="2"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Notion d’Algèbre Linéaire  -  Résolution de Système d’inéquation à 2 variables – Relation Binaire.</a:t>
            </a:r>
          </a:p>
          <a:p>
            <a:pPr marL="800100" marR="0" lvl="2"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Volume Horaire</a:t>
            </a:r>
            <a:r>
              <a:rPr kumimoji="0" lang="fr-FR" sz="2000" b="0"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2000" b="0" i="1" u="sng"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40 h</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Cours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28h</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 Travaux Dirigés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12 h</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Mode d’évaluation</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Test de connaissance par chapitre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Devoir surveillé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Examen </a:t>
            </a:r>
            <a:r>
              <a:rPr kumimoji="0" lang="fr-FR" sz="1400" b="1" i="1" u="none" strike="noStrike" kern="1200" cap="none" spc="0" normalizeH="0" baseline="0" noProof="0" dirty="0">
                <a:ln>
                  <a:noFill/>
                </a:ln>
                <a:solidFill>
                  <a:prstClr val="black"/>
                </a:solidFill>
                <a:effectLst/>
                <a:uLnTx/>
                <a:uFillTx/>
                <a:latin typeface="Calibri"/>
                <a:ea typeface="+mn-ea"/>
                <a:cs typeface="+mn-cs"/>
              </a:rPr>
              <a:t/>
            </a:r>
            <a:br>
              <a:rPr kumimoji="0" lang="fr-FR" sz="1400" b="1" i="1" u="none" strike="noStrike" kern="1200" cap="none" spc="0" normalizeH="0" baseline="0" noProof="0" dirty="0">
                <a:ln>
                  <a:noFill/>
                </a:ln>
                <a:solidFill>
                  <a:prstClr val="black"/>
                </a:solidFill>
                <a:effectLst/>
                <a:uLnTx/>
                <a:uFillTx/>
                <a:latin typeface="Calibri"/>
                <a:ea typeface="+mn-ea"/>
                <a:cs typeface="+mn-cs"/>
              </a:rPr>
            </a:b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Documentation </a:t>
            </a:r>
          </a:p>
          <a:p>
            <a:pPr marL="1543050" marR="0" lvl="3" indent="-285750" algn="l" defTabSz="914400" rtl="0" eaLnBrk="1" fontAlgn="auto" latinLnBrk="0" hangingPunct="1">
              <a:lnSpc>
                <a:spcPts val="2000"/>
              </a:lnSpc>
              <a:spcBef>
                <a:spcPct val="20000"/>
              </a:spcBef>
              <a:spcAft>
                <a:spcPts val="0"/>
              </a:spcAft>
              <a:buClr>
                <a:srgbClr val="F79646">
                  <a:lumMod val="75000"/>
                </a:srgbClr>
              </a:buClr>
              <a:buSzTx/>
              <a:buFont typeface="Wingdings" pitchFamily="2" charset="2"/>
              <a:buChar char="ü"/>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Livre Blanc de la RO par la ROADEF.</a:t>
            </a:r>
          </a:p>
          <a:p>
            <a:pPr marL="1543050" marR="0" lvl="3" indent="-285750" algn="l" defTabSz="914400" rtl="0" eaLnBrk="1" fontAlgn="auto" latinLnBrk="0" hangingPunct="1">
              <a:lnSpc>
                <a:spcPts val="2000"/>
              </a:lnSpc>
              <a:spcBef>
                <a:spcPct val="20000"/>
              </a:spcBef>
              <a:spcAft>
                <a:spcPts val="0"/>
              </a:spcAft>
              <a:buClr>
                <a:srgbClr val="F79646">
                  <a:lumMod val="75000"/>
                </a:srgbClr>
              </a:buClr>
              <a:buSzTx/>
              <a:buFont typeface="Wingdings" pitchFamily="2" charset="2"/>
              <a:buChar char="ü"/>
              <a:tabLst/>
              <a:defRPr/>
            </a:pPr>
            <a:r>
              <a:rPr kumimoji="0" lang="fr-FR" sz="1400" b="1" i="1" u="none" strike="noStrike" kern="1200" cap="none" spc="0" normalizeH="0" baseline="0" noProof="0" dirty="0">
                <a:ln>
                  <a:noFill/>
                </a:ln>
                <a:solidFill>
                  <a:srgbClr val="F79646">
                    <a:lumMod val="50000"/>
                  </a:srgbClr>
                </a:solidFill>
                <a:effectLst/>
                <a:uLnTx/>
                <a:uFillTx/>
                <a:latin typeface="Calibri"/>
                <a:ea typeface="+mn-ea"/>
                <a:cs typeface="+mn-cs"/>
              </a:rPr>
              <a:t>M. </a:t>
            </a:r>
            <a:r>
              <a:rPr kumimoji="0" lang="fr-FR" sz="1400" b="1" i="1" u="none" strike="noStrike" kern="1200" cap="none" spc="0" normalizeH="0" baseline="0" noProof="0" dirty="0" err="1">
                <a:ln>
                  <a:noFill/>
                </a:ln>
                <a:solidFill>
                  <a:srgbClr val="F79646">
                    <a:lumMod val="50000"/>
                  </a:srgbClr>
                </a:solidFill>
                <a:effectLst/>
                <a:uLnTx/>
                <a:uFillTx/>
                <a:latin typeface="Calibri"/>
                <a:ea typeface="+mn-ea"/>
                <a:cs typeface="+mn-cs"/>
              </a:rPr>
              <a:t>Minoux</a:t>
            </a:r>
            <a:r>
              <a:rPr kumimoji="0" lang="fr-FR" sz="1400" b="1" i="1" u="none" strike="noStrike" kern="1200" cap="none" spc="0" normalizeH="0" baseline="0" noProof="0" dirty="0">
                <a:ln>
                  <a:noFill/>
                </a:ln>
                <a:solidFill>
                  <a:srgbClr val="F79646">
                    <a:lumMod val="50000"/>
                  </a:srgbClr>
                </a:solidFill>
                <a:effectLst/>
                <a:uLnTx/>
                <a:uFillTx/>
                <a:latin typeface="Calibri"/>
                <a:ea typeface="+mn-ea"/>
                <a:cs typeface="+mn-cs"/>
              </a:rPr>
              <a:t>   		Graphe et Hypergraphe (DJVIEWER).</a:t>
            </a:r>
          </a:p>
          <a:p>
            <a:pPr marL="1543050" marR="0" lvl="3" indent="-285750" algn="l" defTabSz="914400" rtl="0" eaLnBrk="1" fontAlgn="auto" latinLnBrk="0" hangingPunct="1">
              <a:lnSpc>
                <a:spcPts val="2000"/>
              </a:lnSpc>
              <a:spcBef>
                <a:spcPct val="20000"/>
              </a:spcBef>
              <a:spcAft>
                <a:spcPts val="0"/>
              </a:spcAft>
              <a:buClr>
                <a:srgbClr val="F79646">
                  <a:lumMod val="75000"/>
                </a:srgbClr>
              </a:buClr>
              <a:buSzTx/>
              <a:buFont typeface="Wingdings" pitchFamily="2" charset="2"/>
              <a:buChar char="ü"/>
              <a:tabLst/>
              <a:defRPr/>
            </a:pPr>
            <a:r>
              <a:rPr kumimoji="0" lang="fr-FR" sz="1400" b="1" i="1" u="none" strike="noStrike" kern="1200" cap="none" spc="0" normalizeH="0" baseline="0" noProof="0" dirty="0">
                <a:ln>
                  <a:noFill/>
                </a:ln>
                <a:solidFill>
                  <a:srgbClr val="F79646">
                    <a:lumMod val="50000"/>
                  </a:srgbClr>
                </a:solidFill>
                <a:effectLst/>
                <a:uLnTx/>
                <a:uFillTx/>
                <a:latin typeface="Calibri"/>
                <a:ea typeface="+mn-ea"/>
                <a:cs typeface="+mn-cs"/>
              </a:rPr>
              <a:t>Claudio Benedetti  	Gestion Opérationnelle </a:t>
            </a:r>
            <a:r>
              <a:rPr kumimoji="0" lang="fr-FR" sz="1400" b="1" i="1" u="none" strike="noStrike" kern="1200" cap="none" spc="0" normalizeH="0" baseline="0" noProof="0" dirty="0">
                <a:ln>
                  <a:noFill/>
                </a:ln>
                <a:solidFill>
                  <a:prstClr val="black"/>
                </a:solidFill>
                <a:effectLst/>
                <a:uLnTx/>
                <a:uFillTx/>
                <a:latin typeface="Calibri"/>
                <a:ea typeface="+mn-ea"/>
                <a:cs typeface="+mn-cs"/>
              </a:rPr>
              <a:t/>
            </a:r>
            <a:br>
              <a:rPr kumimoji="0" lang="fr-FR" sz="1400" b="1" i="1" u="none" strike="noStrike" kern="1200" cap="none" spc="0" normalizeH="0" baseline="0" noProof="0" dirty="0">
                <a:ln>
                  <a:noFill/>
                </a:ln>
                <a:solidFill>
                  <a:prstClr val="black"/>
                </a:solidFill>
                <a:effectLst/>
                <a:uLnTx/>
                <a:uFillTx/>
                <a:latin typeface="Calibri"/>
                <a:ea typeface="+mn-ea"/>
                <a:cs typeface="+mn-cs"/>
              </a:rPr>
            </a:b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34" name="Oval 3">
            <a:extLst>
              <a:ext uri="{FF2B5EF4-FFF2-40B4-BE49-F238E27FC236}">
                <a16:creationId xmlns:a16="http://schemas.microsoft.com/office/drawing/2014/main" id="{25F45A6F-0CC3-4E1A-AB6D-4FB5DEF4A411}"/>
              </a:ext>
            </a:extLst>
          </p:cNvPr>
          <p:cNvSpPr/>
          <p:nvPr/>
        </p:nvSpPr>
        <p:spPr>
          <a:xfrm>
            <a:off x="2030441" y="2819920"/>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2</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35" name="Oval 9">
            <a:extLst>
              <a:ext uri="{FF2B5EF4-FFF2-40B4-BE49-F238E27FC236}">
                <a16:creationId xmlns:a16="http://schemas.microsoft.com/office/drawing/2014/main" id="{E7A4492B-0D92-4A20-BD1E-E1458A8FC524}"/>
              </a:ext>
            </a:extLst>
          </p:cNvPr>
          <p:cNvSpPr/>
          <p:nvPr/>
        </p:nvSpPr>
        <p:spPr>
          <a:xfrm>
            <a:off x="2030442" y="994546"/>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1</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36" name="Oval 10">
            <a:extLst>
              <a:ext uri="{FF2B5EF4-FFF2-40B4-BE49-F238E27FC236}">
                <a16:creationId xmlns:a16="http://schemas.microsoft.com/office/drawing/2014/main" id="{CFB5A3B6-9E2B-44B5-B6DE-6BA126EECC7A}"/>
              </a:ext>
            </a:extLst>
          </p:cNvPr>
          <p:cNvSpPr/>
          <p:nvPr/>
        </p:nvSpPr>
        <p:spPr>
          <a:xfrm>
            <a:off x="2030441" y="3684016"/>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3</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37" name="Oval 11">
            <a:extLst>
              <a:ext uri="{FF2B5EF4-FFF2-40B4-BE49-F238E27FC236}">
                <a16:creationId xmlns:a16="http://schemas.microsoft.com/office/drawing/2014/main" id="{29918B88-38D1-450C-B42F-F350D9670E83}"/>
              </a:ext>
            </a:extLst>
          </p:cNvPr>
          <p:cNvSpPr/>
          <p:nvPr/>
        </p:nvSpPr>
        <p:spPr>
          <a:xfrm>
            <a:off x="2030439" y="4548112"/>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4</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38" name="Oval 13">
            <a:extLst>
              <a:ext uri="{FF2B5EF4-FFF2-40B4-BE49-F238E27FC236}">
                <a16:creationId xmlns:a16="http://schemas.microsoft.com/office/drawing/2014/main" id="{F88F5AFA-18CD-4F20-B30D-CB02BE1BE563}"/>
              </a:ext>
            </a:extLst>
          </p:cNvPr>
          <p:cNvSpPr/>
          <p:nvPr/>
        </p:nvSpPr>
        <p:spPr>
          <a:xfrm>
            <a:off x="2046564" y="5412208"/>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5</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pic>
        <p:nvPicPr>
          <p:cNvPr id="39" name="Picture 4">
            <a:extLst>
              <a:ext uri="{FF2B5EF4-FFF2-40B4-BE49-F238E27FC236}">
                <a16:creationId xmlns:a16="http://schemas.microsoft.com/office/drawing/2014/main" id="{22C1DADC-19A4-497A-91AC-A304CD1EE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3985" y="5700241"/>
            <a:ext cx="1038837" cy="1098205"/>
          </a:xfrm>
          <a:prstGeom prst="rect">
            <a:avLst/>
          </a:prstGeom>
        </p:spPr>
      </p:pic>
      <p:pic>
        <p:nvPicPr>
          <p:cNvPr id="40" name="Picture 6">
            <a:extLst>
              <a:ext uri="{FF2B5EF4-FFF2-40B4-BE49-F238E27FC236}">
                <a16:creationId xmlns:a16="http://schemas.microsoft.com/office/drawing/2014/main" id="{4A85B59B-1AA0-429F-AAD6-CE62CEE72CE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07974" y="3514826"/>
            <a:ext cx="1441302" cy="12201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1" name="Picture 7">
            <a:extLst>
              <a:ext uri="{FF2B5EF4-FFF2-40B4-BE49-F238E27FC236}">
                <a16:creationId xmlns:a16="http://schemas.microsoft.com/office/drawing/2014/main" id="{27CBA920-8797-4447-94D1-B5F2362D60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74192" y="1910062"/>
            <a:ext cx="1350169" cy="10287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258308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xEl>
                                              <p:pRg st="2" end="2"/>
                                            </p:txEl>
                                          </p:spTgt>
                                        </p:tgtEl>
                                        <p:attrNameLst>
                                          <p:attrName>style.visibility</p:attrName>
                                        </p:attrNameLst>
                                      </p:cBhvr>
                                      <p:to>
                                        <p:strVal val="visible"/>
                                      </p:to>
                                    </p:set>
                                    <p:animEffect transition="in" filter="fade">
                                      <p:cBhvr>
                                        <p:cTn id="7" dur="500"/>
                                        <p:tgtEl>
                                          <p:spTgt spid="3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3">
                                            <p:txEl>
                                              <p:pRg st="3" end="3"/>
                                            </p:txEl>
                                          </p:spTgt>
                                        </p:tgtEl>
                                        <p:attrNameLst>
                                          <p:attrName>style.visibility</p:attrName>
                                        </p:attrNameLst>
                                      </p:cBhvr>
                                      <p:to>
                                        <p:strVal val="visible"/>
                                      </p:to>
                                    </p:set>
                                    <p:animEffect transition="in" filter="fade">
                                      <p:cBhvr>
                                        <p:cTn id="10" dur="500"/>
                                        <p:tgtEl>
                                          <p:spTgt spid="3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3">
                                            <p:txEl>
                                              <p:pRg st="4" end="4"/>
                                            </p:txEl>
                                          </p:spTgt>
                                        </p:tgtEl>
                                        <p:attrNameLst>
                                          <p:attrName>style.visibility</p:attrName>
                                        </p:attrNameLst>
                                      </p:cBhvr>
                                      <p:to>
                                        <p:strVal val="visible"/>
                                      </p:to>
                                    </p:set>
                                    <p:animEffect transition="in" filter="fade">
                                      <p:cBhvr>
                                        <p:cTn id="13" dur="500"/>
                                        <p:tgtEl>
                                          <p:spTgt spid="3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3">
                                            <p:txEl>
                                              <p:pRg st="5" end="5"/>
                                            </p:txEl>
                                          </p:spTgt>
                                        </p:tgtEl>
                                        <p:attrNameLst>
                                          <p:attrName>style.visibility</p:attrName>
                                        </p:attrNameLst>
                                      </p:cBhvr>
                                      <p:to>
                                        <p:strVal val="visible"/>
                                      </p:to>
                                    </p:set>
                                    <p:animEffect transition="in" filter="fade">
                                      <p:cBhvr>
                                        <p:cTn id="16" dur="500"/>
                                        <p:tgtEl>
                                          <p:spTgt spid="33">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3">
                                            <p:txEl>
                                              <p:pRg st="8" end="8"/>
                                            </p:txEl>
                                          </p:spTgt>
                                        </p:tgtEl>
                                        <p:attrNameLst>
                                          <p:attrName>style.visibility</p:attrName>
                                        </p:attrNameLst>
                                      </p:cBhvr>
                                      <p:to>
                                        <p:strVal val="visible"/>
                                      </p:to>
                                    </p:set>
                                    <p:animEffect transition="in" filter="fade">
                                      <p:cBhvr>
                                        <p:cTn id="21" dur="500"/>
                                        <p:tgtEl>
                                          <p:spTgt spid="33">
                                            <p:txEl>
                                              <p:pRg st="8" end="8"/>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3">
                                            <p:txEl>
                                              <p:pRg st="11" end="11"/>
                                            </p:txEl>
                                          </p:spTgt>
                                        </p:tgtEl>
                                        <p:attrNameLst>
                                          <p:attrName>style.visibility</p:attrName>
                                        </p:attrNameLst>
                                      </p:cBhvr>
                                      <p:to>
                                        <p:strVal val="visible"/>
                                      </p:to>
                                    </p:set>
                                    <p:animEffect transition="in" filter="fade">
                                      <p:cBhvr>
                                        <p:cTn id="24" dur="500"/>
                                        <p:tgtEl>
                                          <p:spTgt spid="33">
                                            <p:txEl>
                                              <p:pRg st="11" end="1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3">
                                            <p:txEl>
                                              <p:pRg st="14" end="14"/>
                                            </p:txEl>
                                          </p:spTgt>
                                        </p:tgtEl>
                                        <p:attrNameLst>
                                          <p:attrName>style.visibility</p:attrName>
                                        </p:attrNameLst>
                                      </p:cBhvr>
                                      <p:to>
                                        <p:strVal val="visible"/>
                                      </p:to>
                                    </p:set>
                                    <p:animEffect transition="in" filter="fade">
                                      <p:cBhvr>
                                        <p:cTn id="29" dur="500"/>
                                        <p:tgtEl>
                                          <p:spTgt spid="33">
                                            <p:txEl>
                                              <p:pRg st="14" end="1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3">
                                            <p:txEl>
                                              <p:pRg st="16" end="16"/>
                                            </p:txEl>
                                          </p:spTgt>
                                        </p:tgtEl>
                                        <p:attrNameLst>
                                          <p:attrName>style.visibility</p:attrName>
                                        </p:attrNameLst>
                                      </p:cBhvr>
                                      <p:to>
                                        <p:strVal val="visible"/>
                                      </p:to>
                                    </p:set>
                                    <p:animEffect transition="in" filter="fade">
                                      <p:cBhvr>
                                        <p:cTn id="34" dur="500"/>
                                        <p:tgtEl>
                                          <p:spTgt spid="33">
                                            <p:txEl>
                                              <p:pRg st="16" end="16"/>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33">
                                            <p:txEl>
                                              <p:pRg st="17" end="17"/>
                                            </p:txEl>
                                          </p:spTgt>
                                        </p:tgtEl>
                                        <p:attrNameLst>
                                          <p:attrName>style.visibility</p:attrName>
                                        </p:attrNameLst>
                                      </p:cBhvr>
                                      <p:to>
                                        <p:strVal val="visible"/>
                                      </p:to>
                                    </p:set>
                                    <p:animEffect transition="in" filter="fade">
                                      <p:cBhvr>
                                        <p:cTn id="37" dur="500"/>
                                        <p:tgtEl>
                                          <p:spTgt spid="33">
                                            <p:txEl>
                                              <p:pRg st="17" end="17"/>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33">
                                            <p:txEl>
                                              <p:pRg st="18" end="18"/>
                                            </p:txEl>
                                          </p:spTgt>
                                        </p:tgtEl>
                                        <p:attrNameLst>
                                          <p:attrName>style.visibility</p:attrName>
                                        </p:attrNameLst>
                                      </p:cBhvr>
                                      <p:to>
                                        <p:strVal val="visible"/>
                                      </p:to>
                                    </p:set>
                                    <p:animEffect transition="in" filter="fade">
                                      <p:cBhvr>
                                        <p:cTn id="40" dur="500"/>
                                        <p:tgtEl>
                                          <p:spTgt spid="33">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736238" y="2497931"/>
            <a:ext cx="10719523" cy="1862138"/>
          </a:xfrm>
        </p:spPr>
        <p:txBody>
          <a:bodyPr>
            <a:noAutofit/>
          </a:bodyPr>
          <a:lstStyle/>
          <a:p>
            <a:pPr algn="ctr">
              <a:lnSpc>
                <a:spcPts val="3000"/>
              </a:lnSpc>
            </a:pP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Chapitre 2</a:t>
            </a:r>
            <a:b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166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16600" b="1" i="1" dirty="0">
                <a:effectLst>
                  <a:outerShdw blurRad="38100" dist="38100" dir="2700000" algn="tl">
                    <a:srgbClr val="000000">
                      <a:alpha val="43137"/>
                    </a:srgbClr>
                  </a:outerShdw>
                </a:effectLst>
                <a:latin typeface="Times New Roman" pitchFamily="18" charset="0"/>
                <a:cs typeface="Times New Roman" pitchFamily="18" charset="0"/>
              </a:rPr>
            </a:br>
            <a: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t/>
            </a:r>
            <a:b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b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Programmation Linéaire</a:t>
            </a:r>
            <a:r>
              <a:rPr lang="fr-FR" sz="48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4800" b="1" i="1" dirty="0">
                <a:effectLst>
                  <a:outerShdw blurRad="38100" dist="38100" dir="2700000" algn="tl">
                    <a:srgbClr val="000000">
                      <a:alpha val="43137"/>
                    </a:srgbClr>
                  </a:outerShdw>
                </a:effectLst>
                <a:latin typeface="Times New Roman" pitchFamily="18" charset="0"/>
                <a:cs typeface="Times New Roman" pitchFamily="18" charset="0"/>
              </a:rPr>
            </a:br>
            <a:endParaRPr lang="fr-FR" sz="6000" b="1" i="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Sous-titre 2"/>
          <p:cNvSpPr>
            <a:spLocks noGrp="1"/>
          </p:cNvSpPr>
          <p:nvPr>
            <p:ph type="subTitle" idx="1"/>
          </p:nvPr>
        </p:nvSpPr>
        <p:spPr>
          <a:xfrm>
            <a:off x="2239230" y="5467174"/>
            <a:ext cx="6677025" cy="796924"/>
          </a:xfrm>
        </p:spPr>
        <p:txBody>
          <a:bodyPr>
            <a:normAutofit fontScale="25000" lnSpcReduction="20000"/>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err="1">
                <a:ln>
                  <a:noFill/>
                </a:ln>
                <a:solidFill>
                  <a:srgbClr val="5D3D23"/>
                </a:solidFill>
                <a:effectLst/>
                <a:uLnTx/>
                <a:uFillTx/>
                <a:latin typeface="Arial Rounded MT Bold" panose="020F0704030504030204" pitchFamily="34" charset="0"/>
                <a:cs typeface="Times New Roman" pitchFamily="18" charset="0"/>
              </a:rPr>
              <a:t>Drt</a:t>
            </a: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Abdourahmane GUEYE</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0" i="0"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77 509 95 64</a:t>
            </a:r>
            <a:endPar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 </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gueyeabou17@gmail.com</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25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t>
            </a:r>
            <a:r>
              <a:rPr kumimoji="0" lang="fr-FR" sz="14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lang="fr-FR" dirty="0"/>
          </a:p>
        </p:txBody>
      </p:sp>
      <p:cxnSp>
        <p:nvCxnSpPr>
          <p:cNvPr id="7" name="Connecteur droit 6">
            <a:extLst>
              <a:ext uri="{FF2B5EF4-FFF2-40B4-BE49-F238E27FC236}">
                <a16:creationId xmlns:a16="http://schemas.microsoft.com/office/drawing/2014/main" id="{0AC174EC-7E70-4432-B3D0-05C1A6E0BD66}"/>
              </a:ext>
            </a:extLst>
          </p:cNvPr>
          <p:cNvCxnSpPr>
            <a:cxnSpLocks/>
          </p:cNvCxnSpPr>
          <p:nvPr/>
        </p:nvCxnSpPr>
        <p:spPr>
          <a:xfrm flipH="1" flipV="1">
            <a:off x="976544" y="3347294"/>
            <a:ext cx="7193789" cy="90174"/>
          </a:xfrm>
          <a:prstGeom prst="line">
            <a:avLst/>
          </a:prstGeom>
        </p:spPr>
        <p:style>
          <a:lnRef idx="1">
            <a:schemeClr val="accent4"/>
          </a:lnRef>
          <a:fillRef idx="0">
            <a:schemeClr val="accent4"/>
          </a:fillRef>
          <a:effectRef idx="0">
            <a:schemeClr val="accent4"/>
          </a:effectRef>
          <a:fontRef idx="minor">
            <a:schemeClr val="tx1"/>
          </a:fontRef>
        </p:style>
      </p:cxnSp>
      <p:cxnSp>
        <p:nvCxnSpPr>
          <p:cNvPr id="8" name="Connecteur droit 7">
            <a:extLst>
              <a:ext uri="{FF2B5EF4-FFF2-40B4-BE49-F238E27FC236}">
                <a16:creationId xmlns:a16="http://schemas.microsoft.com/office/drawing/2014/main" id="{2DEDDB56-9E06-4CA8-BE3B-DA8FCDD1DF15}"/>
              </a:ext>
            </a:extLst>
          </p:cNvPr>
          <p:cNvCxnSpPr/>
          <p:nvPr/>
        </p:nvCxnSpPr>
        <p:spPr>
          <a:xfrm>
            <a:off x="1279864" y="2370011"/>
            <a:ext cx="0" cy="1331650"/>
          </a:xfrm>
          <a:prstGeom prst="line">
            <a:avLst/>
          </a:prstGeom>
        </p:spPr>
        <p:style>
          <a:lnRef idx="1">
            <a:schemeClr val="accent4"/>
          </a:lnRef>
          <a:fillRef idx="0">
            <a:schemeClr val="accent4"/>
          </a:fillRef>
          <a:effectRef idx="0">
            <a:schemeClr val="accent4"/>
          </a:effectRef>
          <a:fontRef idx="minor">
            <a:schemeClr val="tx1"/>
          </a:fontRef>
        </p:style>
      </p:cxnSp>
      <p:cxnSp>
        <p:nvCxnSpPr>
          <p:cNvPr id="10" name="Connecteur droit 9">
            <a:extLst>
              <a:ext uri="{FF2B5EF4-FFF2-40B4-BE49-F238E27FC236}">
                <a16:creationId xmlns:a16="http://schemas.microsoft.com/office/drawing/2014/main" id="{CE2547AA-F7DD-45AF-BF2C-BE0D7F288774}"/>
              </a:ext>
            </a:extLst>
          </p:cNvPr>
          <p:cNvCxnSpPr>
            <a:cxnSpLocks/>
          </p:cNvCxnSpPr>
          <p:nvPr/>
        </p:nvCxnSpPr>
        <p:spPr>
          <a:xfrm flipH="1" flipV="1">
            <a:off x="5918200" y="2269067"/>
            <a:ext cx="5608584" cy="60764"/>
          </a:xfrm>
          <a:prstGeom prst="line">
            <a:avLst/>
          </a:prstGeom>
        </p:spPr>
        <p:style>
          <a:lnRef idx="1">
            <a:schemeClr val="accent4"/>
          </a:lnRef>
          <a:fillRef idx="0">
            <a:schemeClr val="accent4"/>
          </a:fillRef>
          <a:effectRef idx="0">
            <a:schemeClr val="accent4"/>
          </a:effectRef>
          <a:fontRef idx="minor">
            <a:schemeClr val="tx1"/>
          </a:fontRef>
        </p:style>
      </p:cxnSp>
      <p:cxnSp>
        <p:nvCxnSpPr>
          <p:cNvPr id="11" name="Connecteur droit 10">
            <a:extLst>
              <a:ext uri="{FF2B5EF4-FFF2-40B4-BE49-F238E27FC236}">
                <a16:creationId xmlns:a16="http://schemas.microsoft.com/office/drawing/2014/main" id="{43694724-61B5-406A-BD90-2D20648FB2A7}"/>
              </a:ext>
            </a:extLst>
          </p:cNvPr>
          <p:cNvCxnSpPr>
            <a:cxnSpLocks/>
          </p:cNvCxnSpPr>
          <p:nvPr/>
        </p:nvCxnSpPr>
        <p:spPr>
          <a:xfrm>
            <a:off x="10995602" y="1352548"/>
            <a:ext cx="0" cy="1960878"/>
          </a:xfrm>
          <a:prstGeom prst="line">
            <a:avLst/>
          </a:prstGeom>
        </p:spPr>
        <p:style>
          <a:lnRef idx="1">
            <a:schemeClr val="accent4"/>
          </a:lnRef>
          <a:fillRef idx="0">
            <a:schemeClr val="accent4"/>
          </a:fillRef>
          <a:effectRef idx="0">
            <a:schemeClr val="accent4"/>
          </a:effectRef>
          <a:fontRef idx="minor">
            <a:schemeClr val="tx1"/>
          </a:fontRef>
        </p:style>
      </p:cxnSp>
      <p:pic>
        <p:nvPicPr>
          <p:cNvPr id="1026" name="Picture 2" descr="Recherche opérationnelle en logistique urbaine | Interface Transport">
            <a:extLst>
              <a:ext uri="{FF2B5EF4-FFF2-40B4-BE49-F238E27FC236}">
                <a16:creationId xmlns:a16="http://schemas.microsoft.com/office/drawing/2014/main" id="{E1264073-D560-4774-B9A5-3CC3860D5017}"/>
              </a:ext>
            </a:extLst>
          </p:cNvPr>
          <p:cNvPicPr>
            <a:picLocks noChangeAspect="1" noChangeArrowheads="1"/>
          </p:cNvPicPr>
          <p:nvPr/>
        </p:nvPicPr>
        <p:blipFill rotWithShape="1">
          <a:blip r:embed="rId3">
            <a:duotone>
              <a:schemeClr val="accent4">
                <a:shade val="45000"/>
                <a:satMod val="135000"/>
              </a:schemeClr>
              <a:prstClr val="white"/>
            </a:duotone>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rcRect l="33587" t="16121" r="31788" b="19652"/>
          <a:stretch/>
        </p:blipFill>
        <p:spPr bwMode="auto">
          <a:xfrm>
            <a:off x="9952770" y="5333393"/>
            <a:ext cx="956425" cy="1064485"/>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Connecteur droit 17">
            <a:extLst>
              <a:ext uri="{FF2B5EF4-FFF2-40B4-BE49-F238E27FC236}">
                <a16:creationId xmlns:a16="http://schemas.microsoft.com/office/drawing/2014/main" id="{384FD238-BDD0-4101-A352-40E27C65B1CD}"/>
              </a:ext>
            </a:extLst>
          </p:cNvPr>
          <p:cNvCxnSpPr>
            <a:cxnSpLocks/>
          </p:cNvCxnSpPr>
          <p:nvPr/>
        </p:nvCxnSpPr>
        <p:spPr>
          <a:xfrm>
            <a:off x="3818467" y="4360069"/>
            <a:ext cx="4529666" cy="0"/>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53809365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33866"/>
            <a:ext cx="10819866" cy="891138"/>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Plan</a:t>
            </a:r>
            <a:endParaRPr lang="fr-FR" sz="2400" i="1"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12703"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32" name="ZoneTexte 31">
            <a:extLst>
              <a:ext uri="{FF2B5EF4-FFF2-40B4-BE49-F238E27FC236}">
                <a16:creationId xmlns:a16="http://schemas.microsoft.com/office/drawing/2014/main" id="{CE939EE4-5D97-4D94-A842-998FE27A8754}"/>
              </a:ext>
            </a:extLst>
          </p:cNvPr>
          <p:cNvSpPr txBox="1"/>
          <p:nvPr/>
        </p:nvSpPr>
        <p:spPr>
          <a:xfrm>
            <a:off x="1397535" y="905717"/>
            <a:ext cx="10750078" cy="5784532"/>
          </a:xfrm>
          <a:prstGeom prst="rect">
            <a:avLst/>
          </a:prstGeom>
          <a:noFill/>
        </p:spPr>
        <p:txBody>
          <a:bodyPr wrap="square">
            <a:spAutoFit/>
          </a:body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4800" b="1" i="1" u="sng"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Times New Roman" pitchFamily="18" charset="0"/>
                <a:ea typeface="+mj-ea"/>
                <a:cs typeface="Times New Roman" pitchFamily="18" charset="0"/>
              </a:rPr>
              <a:t/>
            </a:r>
            <a:br>
              <a:rPr kumimoji="0" lang="fr-FR" sz="4800" b="1" i="1" u="sng"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Times New Roman" pitchFamily="18" charset="0"/>
                <a:ea typeface="+mj-ea"/>
                <a:cs typeface="Times New Roman" pitchFamily="18" charset="0"/>
              </a:rPr>
            </a:b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Introduction</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Définitions</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Modélisation  de PL </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Exemple de Modélisation </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Formulation de PL</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3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Interprétation économique</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Résolution Graphique</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Exemple de résolution</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Analyse de sensibilité</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3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Existence de Solution</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9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Méthode du Simplexe</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Critères de Dantzig et Test d’optimalité</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4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2 – </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Exemple de résolution</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05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Travaux Dirigées</a:t>
            </a:r>
            <a:endParaRPr lang="fr-FR" dirty="0"/>
          </a:p>
        </p:txBody>
      </p:sp>
      <p:sp>
        <p:nvSpPr>
          <p:cNvPr id="24" name="Oval 3">
            <a:extLst>
              <a:ext uri="{FF2B5EF4-FFF2-40B4-BE49-F238E27FC236}">
                <a16:creationId xmlns:a16="http://schemas.microsoft.com/office/drawing/2014/main" id="{EA3B8330-E490-42B8-9B99-AF7293F225E5}"/>
              </a:ext>
            </a:extLst>
          </p:cNvPr>
          <p:cNvSpPr/>
          <p:nvPr/>
        </p:nvSpPr>
        <p:spPr>
          <a:xfrm>
            <a:off x="2284734" y="2076558"/>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2</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25" name="Oval 9">
            <a:extLst>
              <a:ext uri="{FF2B5EF4-FFF2-40B4-BE49-F238E27FC236}">
                <a16:creationId xmlns:a16="http://schemas.microsoft.com/office/drawing/2014/main" id="{26C88681-321B-4395-B0B9-32208CC3AF02}"/>
              </a:ext>
            </a:extLst>
          </p:cNvPr>
          <p:cNvSpPr/>
          <p:nvPr/>
        </p:nvSpPr>
        <p:spPr>
          <a:xfrm>
            <a:off x="2284735" y="1176837"/>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1</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26" name="Oval 10">
            <a:extLst>
              <a:ext uri="{FF2B5EF4-FFF2-40B4-BE49-F238E27FC236}">
                <a16:creationId xmlns:a16="http://schemas.microsoft.com/office/drawing/2014/main" id="{CE3D71E6-04D6-4812-BE69-2C65116853A4}"/>
              </a:ext>
            </a:extLst>
          </p:cNvPr>
          <p:cNvSpPr/>
          <p:nvPr/>
        </p:nvSpPr>
        <p:spPr>
          <a:xfrm>
            <a:off x="2284734" y="3564976"/>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3</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27" name="Oval 11">
            <a:extLst>
              <a:ext uri="{FF2B5EF4-FFF2-40B4-BE49-F238E27FC236}">
                <a16:creationId xmlns:a16="http://schemas.microsoft.com/office/drawing/2014/main" id="{10612706-E5BF-4091-9502-0566852EC164}"/>
              </a:ext>
            </a:extLst>
          </p:cNvPr>
          <p:cNvSpPr/>
          <p:nvPr/>
        </p:nvSpPr>
        <p:spPr>
          <a:xfrm>
            <a:off x="2284732" y="5076386"/>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4</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pic>
        <p:nvPicPr>
          <p:cNvPr id="29" name="Picture 2">
            <a:extLst>
              <a:ext uri="{FF2B5EF4-FFF2-40B4-BE49-F238E27FC236}">
                <a16:creationId xmlns:a16="http://schemas.microsoft.com/office/drawing/2014/main" id="{A844F1B6-A4A5-43A1-BB5E-9239701C416C}"/>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l="75550" t="56771" r="10541" b="14734"/>
          <a:stretch/>
        </p:blipFill>
        <p:spPr bwMode="auto">
          <a:xfrm>
            <a:off x="10002219" y="2896482"/>
            <a:ext cx="1584492" cy="141649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0" name="Oval 13">
            <a:extLst>
              <a:ext uri="{FF2B5EF4-FFF2-40B4-BE49-F238E27FC236}">
                <a16:creationId xmlns:a16="http://schemas.microsoft.com/office/drawing/2014/main" id="{E6336F9B-6E14-4DB9-91E8-7AF1C5C5AC67}"/>
              </a:ext>
            </a:extLst>
          </p:cNvPr>
          <p:cNvSpPr/>
          <p:nvPr/>
        </p:nvSpPr>
        <p:spPr>
          <a:xfrm>
            <a:off x="2326817" y="6289405"/>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5</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244423316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0"/>
            <a:ext cx="10813447" cy="85727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Chapitre 2</a:t>
            </a:r>
            <a:endParaRPr lang="fr-FR" sz="2400" i="1"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12703"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pic>
        <p:nvPicPr>
          <p:cNvPr id="1030" name="Picture 6" descr="Image vectorielle de stock de Théorie des maths et équation de 1026470293">
            <a:extLst>
              <a:ext uri="{FF2B5EF4-FFF2-40B4-BE49-F238E27FC236}">
                <a16:creationId xmlns:a16="http://schemas.microsoft.com/office/drawing/2014/main" id="{044C9752-6B00-4557-B6F4-D1DD304A57FD}"/>
              </a:ext>
            </a:extLst>
          </p:cNvPr>
          <p:cNvPicPr>
            <a:picLocks noChangeAspect="1" noChangeArrowheads="1"/>
          </p:cNvPicPr>
          <p:nvPr/>
        </p:nvPicPr>
        <p:blipFill rotWithShape="1">
          <a:blip r:embed="rId2">
            <a:duotone>
              <a:schemeClr val="accent4">
                <a:shade val="45000"/>
                <a:satMod val="135000"/>
              </a:schemeClr>
              <a:prstClr val="white"/>
            </a:duotone>
            <a:extLst>
              <a:ext uri="{28A0092B-C50C-407E-A947-70E740481C1C}">
                <a14:useLocalDpi xmlns:a14="http://schemas.microsoft.com/office/drawing/2010/main" val="0"/>
              </a:ext>
            </a:extLst>
          </a:blip>
          <a:srcRect b="6546"/>
          <a:stretch/>
        </p:blipFill>
        <p:spPr bwMode="auto">
          <a:xfrm>
            <a:off x="1684020" y="1154921"/>
            <a:ext cx="10033534" cy="5366224"/>
          </a:xfrm>
          <a:prstGeom prst="rect">
            <a:avLst/>
          </a:prstGeom>
          <a:noFill/>
          <a:extLst>
            <a:ext uri="{909E8E84-426E-40DD-AFC4-6F175D3DCCD1}">
              <a14:hiddenFill xmlns:a14="http://schemas.microsoft.com/office/drawing/2010/main">
                <a:solidFill>
                  <a:srgbClr val="FFFFFF"/>
                </a:solidFill>
              </a14:hiddenFill>
            </a:ext>
          </a:extLst>
        </p:spPr>
      </p:pic>
      <p:sp>
        <p:nvSpPr>
          <p:cNvPr id="42" name="ZoneTexte 41">
            <a:extLst>
              <a:ext uri="{FF2B5EF4-FFF2-40B4-BE49-F238E27FC236}">
                <a16:creationId xmlns:a16="http://schemas.microsoft.com/office/drawing/2014/main" id="{18B292E5-F23E-422A-828B-F5A8CBCF94BD}"/>
              </a:ext>
            </a:extLst>
          </p:cNvPr>
          <p:cNvSpPr txBox="1"/>
          <p:nvPr/>
        </p:nvSpPr>
        <p:spPr>
          <a:xfrm>
            <a:off x="2998799" y="2644170"/>
            <a:ext cx="7403976" cy="1569660"/>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pPr algn="ct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Programmation </a:t>
            </a:r>
          </a:p>
          <a:p>
            <a:pPr algn="ct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Linéaire</a:t>
            </a:r>
            <a:endParaRPr lang="fr-FR" dirty="0"/>
          </a:p>
        </p:txBody>
      </p:sp>
      <p:pic>
        <p:nvPicPr>
          <p:cNvPr id="43" name="Picture 2" descr="Icône Plate De Modélisation 3d Ordinateur Portable Avec Des Icônes Orange  De Projet 3d Dans Le Modèle Plat À La Mode Dessin 3d Sur La Conception De  Style Dégradé Portable Conçu Pour">
            <a:extLst>
              <a:ext uri="{FF2B5EF4-FFF2-40B4-BE49-F238E27FC236}">
                <a16:creationId xmlns:a16="http://schemas.microsoft.com/office/drawing/2014/main" id="{E1815679-C7C9-4AB9-8059-0A10893A1974}"/>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l="4664" t="7424" r="4720" b="6621"/>
          <a:stretch/>
        </p:blipFill>
        <p:spPr bwMode="auto">
          <a:xfrm>
            <a:off x="1067421" y="3927278"/>
            <a:ext cx="2219418" cy="1842116"/>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descr="Modélisation 3D Style Plat, Coloré, Icône De Vecteur Pour Les Graphiques  D'informations, Les Sites Web, Les Médias Mobiles Et Imprimés. Clip Art  Libres De Droits , Vecteurs Et Illustration. Image 55936012.">
            <a:extLst>
              <a:ext uri="{FF2B5EF4-FFF2-40B4-BE49-F238E27FC236}">
                <a16:creationId xmlns:a16="http://schemas.microsoft.com/office/drawing/2014/main" id="{A2967C35-ED71-4501-9B23-42E46DD0ADDD}"/>
              </a:ext>
            </a:extLst>
          </p:cNvPr>
          <p:cNvPicPr>
            <a:picLocks noChangeAspect="1" noChangeArrowheads="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l="23345" t="15106" r="12440" b="15217"/>
          <a:stretch/>
        </p:blipFill>
        <p:spPr bwMode="auto">
          <a:xfrm>
            <a:off x="9802098" y="1491777"/>
            <a:ext cx="1423608" cy="1544714"/>
          </a:xfrm>
          <a:prstGeom prst="rect">
            <a:avLst/>
          </a:prstGeom>
          <a:noFill/>
          <a:extLst>
            <a:ext uri="{909E8E84-426E-40DD-AFC4-6F175D3DCCD1}">
              <a14:hiddenFill xmlns:a14="http://schemas.microsoft.com/office/drawing/2010/main">
                <a:solidFill>
                  <a:srgbClr val="FFFFFF"/>
                </a:solidFill>
              </a14:hiddenFill>
            </a:ext>
          </a:extLst>
        </p:spPr>
      </p:pic>
      <p:sp>
        <p:nvSpPr>
          <p:cNvPr id="45" name="Sous-titre 2">
            <a:extLst>
              <a:ext uri="{FF2B5EF4-FFF2-40B4-BE49-F238E27FC236}">
                <a16:creationId xmlns:a16="http://schemas.microsoft.com/office/drawing/2014/main" id="{FE1DB75B-F139-4ECC-9531-C1F8A3884183}"/>
              </a:ext>
            </a:extLst>
          </p:cNvPr>
          <p:cNvSpPr txBox="1">
            <a:spLocks/>
          </p:cNvSpPr>
          <p:nvPr/>
        </p:nvSpPr>
        <p:spPr>
          <a:xfrm>
            <a:off x="4671835" y="5364366"/>
            <a:ext cx="2880014" cy="796924"/>
          </a:xfrm>
          <a:prstGeom prst="rect">
            <a:avLst/>
          </a:prstGeom>
        </p:spPr>
        <p:style>
          <a:lnRef idx="2">
            <a:schemeClr val="accent4"/>
          </a:lnRef>
          <a:fillRef idx="1">
            <a:schemeClr val="lt1"/>
          </a:fillRef>
          <a:effectRef idx="0">
            <a:schemeClr val="accent4"/>
          </a:effectRef>
          <a:fontRef idx="minor">
            <a:schemeClr val="dk1"/>
          </a:fontRef>
        </p:style>
        <p:txBody>
          <a:bodyPr>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ct val="20000"/>
              </a:spcBef>
              <a:buFont typeface="Arial" panose="020B0604020202020204" pitchFamily="34" charset="0"/>
              <a:buNone/>
              <a:defRPr/>
            </a:pPr>
            <a:r>
              <a:rPr lang="fr-FR" sz="5600" b="1" i="1" dirty="0" err="1">
                <a:solidFill>
                  <a:srgbClr val="5D3D23"/>
                </a:solidFill>
                <a:latin typeface="Arial Rounded MT Bold" panose="020F0704030504030204" pitchFamily="34" charset="0"/>
                <a:cs typeface="Times New Roman" pitchFamily="18" charset="0"/>
              </a:rPr>
              <a:t>Drt</a:t>
            </a:r>
            <a:r>
              <a:rPr lang="fr-FR" sz="5600" b="1" i="1" dirty="0">
                <a:solidFill>
                  <a:srgbClr val="5D3D23"/>
                </a:solidFill>
                <a:latin typeface="Arial Rounded MT Bold" panose="020F0704030504030204" pitchFamily="34" charset="0"/>
                <a:cs typeface="Times New Roman" pitchFamily="18" charset="0"/>
              </a:rPr>
              <a:t>  Abdourahmane GUEYE</a:t>
            </a:r>
          </a:p>
          <a:p>
            <a:pPr marL="0" indent="0" algn="ctr">
              <a:lnSpc>
                <a:spcPct val="100000"/>
              </a:lnSpc>
              <a:spcBef>
                <a:spcPct val="20000"/>
              </a:spcBef>
              <a:buFont typeface="Arial" panose="020B0604020202020204" pitchFamily="34" charset="0"/>
              <a:buNone/>
              <a:defRPr/>
            </a:pPr>
            <a:r>
              <a:rPr lang="fr-FR" sz="5600" dirty="0">
                <a:solidFill>
                  <a:srgbClr val="5D3D23"/>
                </a:solidFill>
                <a:latin typeface="Arial Rounded MT Bold" panose="020F0704030504030204" pitchFamily="34" charset="0"/>
                <a:cs typeface="Times New Roman" pitchFamily="18" charset="0"/>
              </a:rPr>
              <a:t> 77 509 95 64</a:t>
            </a:r>
            <a:endParaRPr lang="fr-FR" sz="5600" b="1" i="1" dirty="0">
              <a:solidFill>
                <a:srgbClr val="5D3D23"/>
              </a:solidFill>
              <a:latin typeface="Arial Rounded MT Bold" panose="020F0704030504030204" pitchFamily="34" charset="0"/>
              <a:cs typeface="Times New Roman" pitchFamily="18" charset="0"/>
            </a:endParaRPr>
          </a:p>
          <a:p>
            <a:pPr marL="0" indent="0" algn="ctr">
              <a:lnSpc>
                <a:spcPct val="100000"/>
              </a:lnSpc>
              <a:spcBef>
                <a:spcPct val="20000"/>
              </a:spcBef>
              <a:buFont typeface="Arial" panose="020B0604020202020204" pitchFamily="34" charset="0"/>
              <a:buNone/>
              <a:defRPr/>
            </a:pPr>
            <a:r>
              <a:rPr lang="fr-FR" sz="5600" b="1" i="1" dirty="0">
                <a:solidFill>
                  <a:srgbClr val="5D3D23"/>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 </a:t>
            </a:r>
            <a:r>
              <a:rPr lang="fr-FR" sz="5600" b="1" i="1" dirty="0">
                <a:solidFill>
                  <a:srgbClr val="D5B279"/>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gueyeabou17@gmail.com</a:t>
            </a:r>
            <a:r>
              <a:rPr lang="fr-FR" sz="5600" b="1" i="1" dirty="0">
                <a:solidFill>
                  <a:srgbClr val="D5B279"/>
                </a:solidFill>
                <a:latin typeface="Arial Rounded MT Bold" panose="020F0704030504030204" pitchFamily="34" charset="0"/>
                <a:cs typeface="Times New Roman" pitchFamily="18" charset="0"/>
              </a:rPr>
              <a:t> </a:t>
            </a:r>
          </a:p>
          <a:p>
            <a:pPr marL="0" indent="0" algn="ctr">
              <a:lnSpc>
                <a:spcPct val="100000"/>
              </a:lnSpc>
              <a:spcBef>
                <a:spcPct val="20000"/>
              </a:spcBef>
              <a:buFont typeface="Arial" panose="020B0604020202020204" pitchFamily="34" charset="0"/>
              <a:buNone/>
              <a:defRPr/>
            </a:pPr>
            <a:r>
              <a:rPr lang="fr-FR" sz="2500" b="1" i="1" dirty="0">
                <a:solidFill>
                  <a:srgbClr val="5D3D23"/>
                </a:solidFill>
                <a:latin typeface="Arial Rounded MT Bold" panose="020F0704030504030204" pitchFamily="34" charset="0"/>
                <a:cs typeface="Times New Roman" pitchFamily="18" charset="0"/>
              </a:rPr>
              <a:t>	</a:t>
            </a:r>
            <a:r>
              <a:rPr lang="fr-FR" sz="1400" b="1" i="1" dirty="0">
                <a:solidFill>
                  <a:srgbClr val="F79646"/>
                </a:solidFill>
                <a:latin typeface="Times New Roman" pitchFamily="18" charset="0"/>
                <a:cs typeface="Times New Roman" pitchFamily="18" charset="0"/>
              </a:rPr>
              <a:t>				</a:t>
            </a:r>
            <a:endParaRPr lang="fr-FR" dirty="0"/>
          </a:p>
        </p:txBody>
      </p:sp>
    </p:spTree>
    <p:extLst>
      <p:ext uri="{BB962C8B-B14F-4D97-AF65-F5344CB8AC3E}">
        <p14:creationId xmlns:p14="http://schemas.microsoft.com/office/powerpoint/2010/main" val="351947558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736238" y="2497931"/>
            <a:ext cx="10719523" cy="1862138"/>
          </a:xfrm>
        </p:spPr>
        <p:txBody>
          <a:bodyPr>
            <a:noAutofit/>
          </a:bodyPr>
          <a:lstStyle/>
          <a:p>
            <a:pPr algn="ctr">
              <a:lnSpc>
                <a:spcPts val="3000"/>
              </a:lnSpc>
            </a:pP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Chapitre 3</a:t>
            </a:r>
            <a:b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166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16600" b="1" i="1" dirty="0">
                <a:effectLst>
                  <a:outerShdw blurRad="38100" dist="38100" dir="2700000" algn="tl">
                    <a:srgbClr val="000000">
                      <a:alpha val="43137"/>
                    </a:srgbClr>
                  </a:outerShdw>
                </a:effectLst>
                <a:latin typeface="Times New Roman" pitchFamily="18" charset="0"/>
                <a:cs typeface="Times New Roman" pitchFamily="18" charset="0"/>
              </a:rPr>
            </a:br>
            <a: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t/>
            </a:r>
            <a:b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b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Initiation à la Théorie des Graphes</a:t>
            </a:r>
            <a:r>
              <a:rPr lang="fr-FR" sz="48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4800" b="1" i="1" dirty="0">
                <a:effectLst>
                  <a:outerShdw blurRad="38100" dist="38100" dir="2700000" algn="tl">
                    <a:srgbClr val="000000">
                      <a:alpha val="43137"/>
                    </a:srgbClr>
                  </a:outerShdw>
                </a:effectLst>
                <a:latin typeface="Times New Roman" pitchFamily="18" charset="0"/>
                <a:cs typeface="Times New Roman" pitchFamily="18" charset="0"/>
              </a:rPr>
            </a:br>
            <a:endParaRPr lang="fr-FR" sz="6000" b="1" i="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Sous-titre 2"/>
          <p:cNvSpPr>
            <a:spLocks noGrp="1"/>
          </p:cNvSpPr>
          <p:nvPr>
            <p:ph type="subTitle" idx="1"/>
          </p:nvPr>
        </p:nvSpPr>
        <p:spPr>
          <a:xfrm>
            <a:off x="2239230" y="5467174"/>
            <a:ext cx="6677025" cy="796924"/>
          </a:xfrm>
        </p:spPr>
        <p:txBody>
          <a:bodyPr>
            <a:normAutofit fontScale="25000" lnSpcReduction="20000"/>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err="1">
                <a:ln>
                  <a:noFill/>
                </a:ln>
                <a:solidFill>
                  <a:srgbClr val="5D3D23"/>
                </a:solidFill>
                <a:effectLst/>
                <a:uLnTx/>
                <a:uFillTx/>
                <a:latin typeface="Arial Rounded MT Bold" panose="020F0704030504030204" pitchFamily="34" charset="0"/>
                <a:cs typeface="Times New Roman" pitchFamily="18" charset="0"/>
              </a:rPr>
              <a:t>Drt</a:t>
            </a: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Abdourahmane GUEYE</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0" i="0"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77 509 95 64</a:t>
            </a:r>
            <a:endPar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 </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gueyeabou17@gmail.com</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25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t>
            </a:r>
            <a:r>
              <a:rPr kumimoji="0" lang="fr-FR" sz="14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lang="fr-FR" dirty="0"/>
          </a:p>
        </p:txBody>
      </p:sp>
      <p:cxnSp>
        <p:nvCxnSpPr>
          <p:cNvPr id="7" name="Connecteur droit 6">
            <a:extLst>
              <a:ext uri="{FF2B5EF4-FFF2-40B4-BE49-F238E27FC236}">
                <a16:creationId xmlns:a16="http://schemas.microsoft.com/office/drawing/2014/main" id="{0AC174EC-7E70-4432-B3D0-05C1A6E0BD66}"/>
              </a:ext>
            </a:extLst>
          </p:cNvPr>
          <p:cNvCxnSpPr>
            <a:cxnSpLocks/>
          </p:cNvCxnSpPr>
          <p:nvPr/>
        </p:nvCxnSpPr>
        <p:spPr>
          <a:xfrm flipH="1" flipV="1">
            <a:off x="976544" y="3347294"/>
            <a:ext cx="7193789" cy="90174"/>
          </a:xfrm>
          <a:prstGeom prst="line">
            <a:avLst/>
          </a:prstGeom>
        </p:spPr>
        <p:style>
          <a:lnRef idx="1">
            <a:schemeClr val="accent4"/>
          </a:lnRef>
          <a:fillRef idx="0">
            <a:schemeClr val="accent4"/>
          </a:fillRef>
          <a:effectRef idx="0">
            <a:schemeClr val="accent4"/>
          </a:effectRef>
          <a:fontRef idx="minor">
            <a:schemeClr val="tx1"/>
          </a:fontRef>
        </p:style>
      </p:cxnSp>
      <p:cxnSp>
        <p:nvCxnSpPr>
          <p:cNvPr id="8" name="Connecteur droit 7">
            <a:extLst>
              <a:ext uri="{FF2B5EF4-FFF2-40B4-BE49-F238E27FC236}">
                <a16:creationId xmlns:a16="http://schemas.microsoft.com/office/drawing/2014/main" id="{2DEDDB56-9E06-4CA8-BE3B-DA8FCDD1DF15}"/>
              </a:ext>
            </a:extLst>
          </p:cNvPr>
          <p:cNvCxnSpPr/>
          <p:nvPr/>
        </p:nvCxnSpPr>
        <p:spPr>
          <a:xfrm>
            <a:off x="1279864" y="2370011"/>
            <a:ext cx="0" cy="1331650"/>
          </a:xfrm>
          <a:prstGeom prst="line">
            <a:avLst/>
          </a:prstGeom>
        </p:spPr>
        <p:style>
          <a:lnRef idx="1">
            <a:schemeClr val="accent4"/>
          </a:lnRef>
          <a:fillRef idx="0">
            <a:schemeClr val="accent4"/>
          </a:fillRef>
          <a:effectRef idx="0">
            <a:schemeClr val="accent4"/>
          </a:effectRef>
          <a:fontRef idx="minor">
            <a:schemeClr val="tx1"/>
          </a:fontRef>
        </p:style>
      </p:cxnSp>
      <p:cxnSp>
        <p:nvCxnSpPr>
          <p:cNvPr id="10" name="Connecteur droit 9">
            <a:extLst>
              <a:ext uri="{FF2B5EF4-FFF2-40B4-BE49-F238E27FC236}">
                <a16:creationId xmlns:a16="http://schemas.microsoft.com/office/drawing/2014/main" id="{CE2547AA-F7DD-45AF-BF2C-BE0D7F288774}"/>
              </a:ext>
            </a:extLst>
          </p:cNvPr>
          <p:cNvCxnSpPr>
            <a:cxnSpLocks/>
          </p:cNvCxnSpPr>
          <p:nvPr/>
        </p:nvCxnSpPr>
        <p:spPr>
          <a:xfrm flipH="1" flipV="1">
            <a:off x="5918200" y="2269067"/>
            <a:ext cx="5608584" cy="60764"/>
          </a:xfrm>
          <a:prstGeom prst="line">
            <a:avLst/>
          </a:prstGeom>
        </p:spPr>
        <p:style>
          <a:lnRef idx="1">
            <a:schemeClr val="accent4"/>
          </a:lnRef>
          <a:fillRef idx="0">
            <a:schemeClr val="accent4"/>
          </a:fillRef>
          <a:effectRef idx="0">
            <a:schemeClr val="accent4"/>
          </a:effectRef>
          <a:fontRef idx="minor">
            <a:schemeClr val="tx1"/>
          </a:fontRef>
        </p:style>
      </p:cxnSp>
      <p:cxnSp>
        <p:nvCxnSpPr>
          <p:cNvPr id="11" name="Connecteur droit 10">
            <a:extLst>
              <a:ext uri="{FF2B5EF4-FFF2-40B4-BE49-F238E27FC236}">
                <a16:creationId xmlns:a16="http://schemas.microsoft.com/office/drawing/2014/main" id="{43694724-61B5-406A-BD90-2D20648FB2A7}"/>
              </a:ext>
            </a:extLst>
          </p:cNvPr>
          <p:cNvCxnSpPr>
            <a:cxnSpLocks/>
          </p:cNvCxnSpPr>
          <p:nvPr/>
        </p:nvCxnSpPr>
        <p:spPr>
          <a:xfrm>
            <a:off x="10995602" y="1352548"/>
            <a:ext cx="0" cy="1960878"/>
          </a:xfrm>
          <a:prstGeom prst="line">
            <a:avLst/>
          </a:prstGeom>
        </p:spPr>
        <p:style>
          <a:lnRef idx="1">
            <a:schemeClr val="accent4"/>
          </a:lnRef>
          <a:fillRef idx="0">
            <a:schemeClr val="accent4"/>
          </a:fillRef>
          <a:effectRef idx="0">
            <a:schemeClr val="accent4"/>
          </a:effectRef>
          <a:fontRef idx="minor">
            <a:schemeClr val="tx1"/>
          </a:fontRef>
        </p:style>
      </p:cxnSp>
      <p:pic>
        <p:nvPicPr>
          <p:cNvPr id="1026" name="Picture 2" descr="Recherche opérationnelle en logistique urbaine | Interface Transport">
            <a:extLst>
              <a:ext uri="{FF2B5EF4-FFF2-40B4-BE49-F238E27FC236}">
                <a16:creationId xmlns:a16="http://schemas.microsoft.com/office/drawing/2014/main" id="{E1264073-D560-4774-B9A5-3CC3860D5017}"/>
              </a:ext>
            </a:extLst>
          </p:cNvPr>
          <p:cNvPicPr>
            <a:picLocks noChangeAspect="1" noChangeArrowheads="1"/>
          </p:cNvPicPr>
          <p:nvPr/>
        </p:nvPicPr>
        <p:blipFill rotWithShape="1">
          <a:blip r:embed="rId3">
            <a:duotone>
              <a:schemeClr val="accent4">
                <a:shade val="45000"/>
                <a:satMod val="135000"/>
              </a:schemeClr>
              <a:prstClr val="white"/>
            </a:duotone>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rcRect l="33587" t="16121" r="31788" b="19652"/>
          <a:stretch/>
        </p:blipFill>
        <p:spPr bwMode="auto">
          <a:xfrm>
            <a:off x="9952770" y="5333393"/>
            <a:ext cx="956425" cy="1064485"/>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Connecteur droit 17">
            <a:extLst>
              <a:ext uri="{FF2B5EF4-FFF2-40B4-BE49-F238E27FC236}">
                <a16:creationId xmlns:a16="http://schemas.microsoft.com/office/drawing/2014/main" id="{384FD238-BDD0-4101-A352-40E27C65B1CD}"/>
              </a:ext>
            </a:extLst>
          </p:cNvPr>
          <p:cNvCxnSpPr>
            <a:cxnSpLocks/>
          </p:cNvCxnSpPr>
          <p:nvPr/>
        </p:nvCxnSpPr>
        <p:spPr>
          <a:xfrm>
            <a:off x="3818467" y="4360069"/>
            <a:ext cx="4529666" cy="0"/>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981118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0"/>
            <a:ext cx="10813447" cy="85727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Chapitre 3</a:t>
            </a:r>
            <a:endParaRPr lang="fr-FR" sz="2400" i="1"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12703"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pic>
        <p:nvPicPr>
          <p:cNvPr id="1030" name="Picture 6" descr="Image vectorielle de stock de Théorie des maths et équation de 1026470293">
            <a:extLst>
              <a:ext uri="{FF2B5EF4-FFF2-40B4-BE49-F238E27FC236}">
                <a16:creationId xmlns:a16="http://schemas.microsoft.com/office/drawing/2014/main" id="{044C9752-6B00-4557-B6F4-D1DD304A57FD}"/>
              </a:ext>
            </a:extLst>
          </p:cNvPr>
          <p:cNvPicPr>
            <a:picLocks noChangeAspect="1" noChangeArrowheads="1"/>
          </p:cNvPicPr>
          <p:nvPr/>
        </p:nvPicPr>
        <p:blipFill rotWithShape="1">
          <a:blip r:embed="rId2">
            <a:duotone>
              <a:schemeClr val="accent4">
                <a:shade val="45000"/>
                <a:satMod val="135000"/>
              </a:schemeClr>
              <a:prstClr val="white"/>
            </a:duotone>
            <a:extLst>
              <a:ext uri="{28A0092B-C50C-407E-A947-70E740481C1C}">
                <a14:useLocalDpi xmlns:a14="http://schemas.microsoft.com/office/drawing/2010/main" val="0"/>
              </a:ext>
            </a:extLst>
          </a:blip>
          <a:srcRect b="6546"/>
          <a:stretch/>
        </p:blipFill>
        <p:spPr bwMode="auto">
          <a:xfrm>
            <a:off x="1684020" y="1154921"/>
            <a:ext cx="10033534" cy="5366224"/>
          </a:xfrm>
          <a:prstGeom prst="rect">
            <a:avLst/>
          </a:prstGeom>
          <a:noFill/>
          <a:extLst>
            <a:ext uri="{909E8E84-426E-40DD-AFC4-6F175D3DCCD1}">
              <a14:hiddenFill xmlns:a14="http://schemas.microsoft.com/office/drawing/2010/main">
                <a:solidFill>
                  <a:srgbClr val="FFFFFF"/>
                </a:solidFill>
              </a14:hiddenFill>
            </a:ext>
          </a:extLst>
        </p:spPr>
      </p:pic>
      <p:sp>
        <p:nvSpPr>
          <p:cNvPr id="42" name="ZoneTexte 41">
            <a:extLst>
              <a:ext uri="{FF2B5EF4-FFF2-40B4-BE49-F238E27FC236}">
                <a16:creationId xmlns:a16="http://schemas.microsoft.com/office/drawing/2014/main" id="{18B292E5-F23E-422A-828B-F5A8CBCF94BD}"/>
              </a:ext>
            </a:extLst>
          </p:cNvPr>
          <p:cNvSpPr txBox="1"/>
          <p:nvPr/>
        </p:nvSpPr>
        <p:spPr>
          <a:xfrm>
            <a:off x="2565400" y="2894955"/>
            <a:ext cx="7882467" cy="1569660"/>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pPr algn="ct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Initiation à la Théorie </a:t>
            </a:r>
          </a:p>
          <a:p>
            <a:pPr algn="ct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des Graphes</a:t>
            </a:r>
            <a:endParaRPr lang="fr-FR" dirty="0"/>
          </a:p>
        </p:txBody>
      </p:sp>
      <p:pic>
        <p:nvPicPr>
          <p:cNvPr id="43" name="Picture 2" descr="Icône Plate De Modélisation 3d Ordinateur Portable Avec Des Icônes Orange  De Projet 3d Dans Le Modèle Plat À La Mode Dessin 3d Sur La Conception De  Style Dégradé Portable Conçu Pour">
            <a:extLst>
              <a:ext uri="{FF2B5EF4-FFF2-40B4-BE49-F238E27FC236}">
                <a16:creationId xmlns:a16="http://schemas.microsoft.com/office/drawing/2014/main" id="{E1815679-C7C9-4AB9-8059-0A10893A1974}"/>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l="4664" t="7424" r="4720" b="6621"/>
          <a:stretch/>
        </p:blipFill>
        <p:spPr bwMode="auto">
          <a:xfrm>
            <a:off x="639192" y="4083728"/>
            <a:ext cx="2219418" cy="1842116"/>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descr="Modélisation 3D Style Plat, Coloré, Icône De Vecteur Pour Les Graphiques  D'informations, Les Sites Web, Les Médias Mobiles Et Imprimés. Clip Art  Libres De Droits , Vecteurs Et Illustration. Image 55936012.">
            <a:extLst>
              <a:ext uri="{FF2B5EF4-FFF2-40B4-BE49-F238E27FC236}">
                <a16:creationId xmlns:a16="http://schemas.microsoft.com/office/drawing/2014/main" id="{A2967C35-ED71-4501-9B23-42E46DD0ADDD}"/>
              </a:ext>
            </a:extLst>
          </p:cNvPr>
          <p:cNvPicPr>
            <a:picLocks noChangeAspect="1" noChangeArrowheads="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l="23345" t="15106" r="12440" b="15217"/>
          <a:stretch/>
        </p:blipFill>
        <p:spPr bwMode="auto">
          <a:xfrm>
            <a:off x="9797172" y="1875658"/>
            <a:ext cx="1423608" cy="1544714"/>
          </a:xfrm>
          <a:prstGeom prst="rect">
            <a:avLst/>
          </a:prstGeom>
          <a:noFill/>
          <a:extLst>
            <a:ext uri="{909E8E84-426E-40DD-AFC4-6F175D3DCCD1}">
              <a14:hiddenFill xmlns:a14="http://schemas.microsoft.com/office/drawing/2010/main">
                <a:solidFill>
                  <a:srgbClr val="FFFFFF"/>
                </a:solidFill>
              </a14:hiddenFill>
            </a:ext>
          </a:extLst>
        </p:spPr>
      </p:pic>
      <p:sp>
        <p:nvSpPr>
          <p:cNvPr id="45" name="Sous-titre 2">
            <a:extLst>
              <a:ext uri="{FF2B5EF4-FFF2-40B4-BE49-F238E27FC236}">
                <a16:creationId xmlns:a16="http://schemas.microsoft.com/office/drawing/2014/main" id="{FE1DB75B-F139-4ECC-9531-C1F8A3884183}"/>
              </a:ext>
            </a:extLst>
          </p:cNvPr>
          <p:cNvSpPr txBox="1">
            <a:spLocks/>
          </p:cNvSpPr>
          <p:nvPr/>
        </p:nvSpPr>
        <p:spPr>
          <a:xfrm>
            <a:off x="4671835" y="5364366"/>
            <a:ext cx="2880014" cy="796924"/>
          </a:xfrm>
          <a:prstGeom prst="rect">
            <a:avLst/>
          </a:prstGeom>
        </p:spPr>
        <p:style>
          <a:lnRef idx="2">
            <a:schemeClr val="accent4"/>
          </a:lnRef>
          <a:fillRef idx="1">
            <a:schemeClr val="lt1"/>
          </a:fillRef>
          <a:effectRef idx="0">
            <a:schemeClr val="accent4"/>
          </a:effectRef>
          <a:fontRef idx="minor">
            <a:schemeClr val="dk1"/>
          </a:fontRef>
        </p:style>
        <p:txBody>
          <a:bodyPr>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ct val="20000"/>
              </a:spcBef>
              <a:buFont typeface="Arial" panose="020B0604020202020204" pitchFamily="34" charset="0"/>
              <a:buNone/>
              <a:defRPr/>
            </a:pPr>
            <a:r>
              <a:rPr lang="fr-FR" sz="5600" b="1" i="1" dirty="0" err="1">
                <a:solidFill>
                  <a:srgbClr val="5D3D23"/>
                </a:solidFill>
                <a:latin typeface="Arial Rounded MT Bold" panose="020F0704030504030204" pitchFamily="34" charset="0"/>
                <a:cs typeface="Times New Roman" pitchFamily="18" charset="0"/>
              </a:rPr>
              <a:t>Drt</a:t>
            </a:r>
            <a:r>
              <a:rPr lang="fr-FR" sz="5600" b="1" i="1" dirty="0">
                <a:solidFill>
                  <a:srgbClr val="5D3D23"/>
                </a:solidFill>
                <a:latin typeface="Arial Rounded MT Bold" panose="020F0704030504030204" pitchFamily="34" charset="0"/>
                <a:cs typeface="Times New Roman" pitchFamily="18" charset="0"/>
              </a:rPr>
              <a:t>  Abdourahmane GUEYE</a:t>
            </a:r>
          </a:p>
          <a:p>
            <a:pPr marL="0" indent="0" algn="ctr">
              <a:lnSpc>
                <a:spcPct val="100000"/>
              </a:lnSpc>
              <a:spcBef>
                <a:spcPct val="20000"/>
              </a:spcBef>
              <a:buFont typeface="Arial" panose="020B0604020202020204" pitchFamily="34" charset="0"/>
              <a:buNone/>
              <a:defRPr/>
            </a:pPr>
            <a:r>
              <a:rPr lang="fr-FR" sz="5600" dirty="0">
                <a:solidFill>
                  <a:srgbClr val="5D3D23"/>
                </a:solidFill>
                <a:latin typeface="Arial Rounded MT Bold" panose="020F0704030504030204" pitchFamily="34" charset="0"/>
                <a:cs typeface="Times New Roman" pitchFamily="18" charset="0"/>
              </a:rPr>
              <a:t> 77 509 95 64</a:t>
            </a:r>
            <a:endParaRPr lang="fr-FR" sz="5600" b="1" i="1" dirty="0">
              <a:solidFill>
                <a:srgbClr val="5D3D23"/>
              </a:solidFill>
              <a:latin typeface="Arial Rounded MT Bold" panose="020F0704030504030204" pitchFamily="34" charset="0"/>
              <a:cs typeface="Times New Roman" pitchFamily="18" charset="0"/>
            </a:endParaRPr>
          </a:p>
          <a:p>
            <a:pPr marL="0" indent="0" algn="ctr">
              <a:lnSpc>
                <a:spcPct val="100000"/>
              </a:lnSpc>
              <a:spcBef>
                <a:spcPct val="20000"/>
              </a:spcBef>
              <a:buFont typeface="Arial" panose="020B0604020202020204" pitchFamily="34" charset="0"/>
              <a:buNone/>
              <a:defRPr/>
            </a:pPr>
            <a:r>
              <a:rPr lang="fr-FR" sz="5600" b="1" i="1" dirty="0">
                <a:solidFill>
                  <a:srgbClr val="5D3D23"/>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 </a:t>
            </a:r>
            <a:r>
              <a:rPr lang="fr-FR" sz="5600" b="1" i="1" dirty="0">
                <a:solidFill>
                  <a:srgbClr val="D5B279"/>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gueyeabou17@gmail.com</a:t>
            </a:r>
            <a:r>
              <a:rPr lang="fr-FR" sz="5600" b="1" i="1" dirty="0">
                <a:solidFill>
                  <a:srgbClr val="D5B279"/>
                </a:solidFill>
                <a:latin typeface="Arial Rounded MT Bold" panose="020F0704030504030204" pitchFamily="34" charset="0"/>
                <a:cs typeface="Times New Roman" pitchFamily="18" charset="0"/>
              </a:rPr>
              <a:t> </a:t>
            </a:r>
          </a:p>
          <a:p>
            <a:pPr marL="0" indent="0" algn="ctr">
              <a:lnSpc>
                <a:spcPct val="100000"/>
              </a:lnSpc>
              <a:spcBef>
                <a:spcPct val="20000"/>
              </a:spcBef>
              <a:buFont typeface="Arial" panose="020B0604020202020204" pitchFamily="34" charset="0"/>
              <a:buNone/>
              <a:defRPr/>
            </a:pPr>
            <a:r>
              <a:rPr lang="fr-FR" sz="2500" b="1" i="1" dirty="0">
                <a:solidFill>
                  <a:srgbClr val="5D3D23"/>
                </a:solidFill>
                <a:latin typeface="Arial Rounded MT Bold" panose="020F0704030504030204" pitchFamily="34" charset="0"/>
                <a:cs typeface="Times New Roman" pitchFamily="18" charset="0"/>
              </a:rPr>
              <a:t>	</a:t>
            </a:r>
            <a:r>
              <a:rPr lang="fr-FR" sz="1400" b="1" i="1" dirty="0">
                <a:solidFill>
                  <a:srgbClr val="F79646"/>
                </a:solidFill>
                <a:latin typeface="Times New Roman" pitchFamily="18" charset="0"/>
                <a:cs typeface="Times New Roman" pitchFamily="18" charset="0"/>
              </a:rPr>
              <a:t>				</a:t>
            </a:r>
            <a:endParaRPr lang="fr-FR" dirty="0"/>
          </a:p>
        </p:txBody>
      </p:sp>
    </p:spTree>
    <p:extLst>
      <p:ext uri="{BB962C8B-B14F-4D97-AF65-F5344CB8AC3E}">
        <p14:creationId xmlns:p14="http://schemas.microsoft.com/office/powerpoint/2010/main" val="243088157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736238" y="2497931"/>
            <a:ext cx="10719523" cy="1862138"/>
          </a:xfrm>
        </p:spPr>
        <p:txBody>
          <a:bodyPr>
            <a:noAutofit/>
          </a:bodyPr>
          <a:lstStyle/>
          <a:p>
            <a:pPr algn="ctr">
              <a:lnSpc>
                <a:spcPts val="3000"/>
              </a:lnSpc>
            </a:pP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Chapitre 4</a:t>
            </a:r>
            <a:b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166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16600" b="1" i="1" dirty="0">
                <a:effectLst>
                  <a:outerShdw blurRad="38100" dist="38100" dir="2700000" algn="tl">
                    <a:srgbClr val="000000">
                      <a:alpha val="43137"/>
                    </a:srgbClr>
                  </a:outerShdw>
                </a:effectLst>
                <a:latin typeface="Times New Roman" pitchFamily="18" charset="0"/>
                <a:cs typeface="Times New Roman" pitchFamily="18" charset="0"/>
              </a:rPr>
            </a:br>
            <a: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t/>
            </a:r>
            <a:b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b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Problème d’Ordonnancement </a:t>
            </a:r>
            <a:r>
              <a:rPr lang="fr-FR" sz="48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4800" b="1" i="1" dirty="0">
                <a:effectLst>
                  <a:outerShdw blurRad="38100" dist="38100" dir="2700000" algn="tl">
                    <a:srgbClr val="000000">
                      <a:alpha val="43137"/>
                    </a:srgbClr>
                  </a:outerShdw>
                </a:effectLst>
                <a:latin typeface="Times New Roman" pitchFamily="18" charset="0"/>
                <a:cs typeface="Times New Roman" pitchFamily="18" charset="0"/>
              </a:rPr>
            </a:br>
            <a:endParaRPr lang="fr-FR" sz="6000" b="1" i="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Sous-titre 2"/>
          <p:cNvSpPr>
            <a:spLocks noGrp="1"/>
          </p:cNvSpPr>
          <p:nvPr>
            <p:ph type="subTitle" idx="1"/>
          </p:nvPr>
        </p:nvSpPr>
        <p:spPr>
          <a:xfrm>
            <a:off x="2239230" y="5467174"/>
            <a:ext cx="6677025" cy="796924"/>
          </a:xfrm>
        </p:spPr>
        <p:txBody>
          <a:bodyPr>
            <a:normAutofit fontScale="25000" lnSpcReduction="20000"/>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err="1">
                <a:ln>
                  <a:noFill/>
                </a:ln>
                <a:solidFill>
                  <a:srgbClr val="5D3D23"/>
                </a:solidFill>
                <a:effectLst/>
                <a:uLnTx/>
                <a:uFillTx/>
                <a:latin typeface="Arial Rounded MT Bold" panose="020F0704030504030204" pitchFamily="34" charset="0"/>
                <a:cs typeface="Times New Roman" pitchFamily="18" charset="0"/>
              </a:rPr>
              <a:t>Drt</a:t>
            </a: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Abdourahmane GUEYE</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0" i="0"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77 509 95 64</a:t>
            </a:r>
            <a:endPar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 </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gueyeabou17@gmail.com</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25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t>
            </a:r>
            <a:r>
              <a:rPr kumimoji="0" lang="fr-FR" sz="14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lang="fr-FR" dirty="0"/>
          </a:p>
        </p:txBody>
      </p:sp>
      <p:cxnSp>
        <p:nvCxnSpPr>
          <p:cNvPr id="7" name="Connecteur droit 6">
            <a:extLst>
              <a:ext uri="{FF2B5EF4-FFF2-40B4-BE49-F238E27FC236}">
                <a16:creationId xmlns:a16="http://schemas.microsoft.com/office/drawing/2014/main" id="{0AC174EC-7E70-4432-B3D0-05C1A6E0BD66}"/>
              </a:ext>
            </a:extLst>
          </p:cNvPr>
          <p:cNvCxnSpPr>
            <a:cxnSpLocks/>
          </p:cNvCxnSpPr>
          <p:nvPr/>
        </p:nvCxnSpPr>
        <p:spPr>
          <a:xfrm flipH="1" flipV="1">
            <a:off x="976544" y="3347294"/>
            <a:ext cx="7193789" cy="90174"/>
          </a:xfrm>
          <a:prstGeom prst="line">
            <a:avLst/>
          </a:prstGeom>
        </p:spPr>
        <p:style>
          <a:lnRef idx="1">
            <a:schemeClr val="accent4"/>
          </a:lnRef>
          <a:fillRef idx="0">
            <a:schemeClr val="accent4"/>
          </a:fillRef>
          <a:effectRef idx="0">
            <a:schemeClr val="accent4"/>
          </a:effectRef>
          <a:fontRef idx="minor">
            <a:schemeClr val="tx1"/>
          </a:fontRef>
        </p:style>
      </p:cxnSp>
      <p:cxnSp>
        <p:nvCxnSpPr>
          <p:cNvPr id="8" name="Connecteur droit 7">
            <a:extLst>
              <a:ext uri="{FF2B5EF4-FFF2-40B4-BE49-F238E27FC236}">
                <a16:creationId xmlns:a16="http://schemas.microsoft.com/office/drawing/2014/main" id="{2DEDDB56-9E06-4CA8-BE3B-DA8FCDD1DF15}"/>
              </a:ext>
            </a:extLst>
          </p:cNvPr>
          <p:cNvCxnSpPr/>
          <p:nvPr/>
        </p:nvCxnSpPr>
        <p:spPr>
          <a:xfrm>
            <a:off x="1279864" y="2370011"/>
            <a:ext cx="0" cy="1331650"/>
          </a:xfrm>
          <a:prstGeom prst="line">
            <a:avLst/>
          </a:prstGeom>
        </p:spPr>
        <p:style>
          <a:lnRef idx="1">
            <a:schemeClr val="accent4"/>
          </a:lnRef>
          <a:fillRef idx="0">
            <a:schemeClr val="accent4"/>
          </a:fillRef>
          <a:effectRef idx="0">
            <a:schemeClr val="accent4"/>
          </a:effectRef>
          <a:fontRef idx="minor">
            <a:schemeClr val="tx1"/>
          </a:fontRef>
        </p:style>
      </p:cxnSp>
      <p:cxnSp>
        <p:nvCxnSpPr>
          <p:cNvPr id="10" name="Connecteur droit 9">
            <a:extLst>
              <a:ext uri="{FF2B5EF4-FFF2-40B4-BE49-F238E27FC236}">
                <a16:creationId xmlns:a16="http://schemas.microsoft.com/office/drawing/2014/main" id="{CE2547AA-F7DD-45AF-BF2C-BE0D7F288774}"/>
              </a:ext>
            </a:extLst>
          </p:cNvPr>
          <p:cNvCxnSpPr>
            <a:cxnSpLocks/>
          </p:cNvCxnSpPr>
          <p:nvPr/>
        </p:nvCxnSpPr>
        <p:spPr>
          <a:xfrm flipH="1" flipV="1">
            <a:off x="5918200" y="2269067"/>
            <a:ext cx="5608584" cy="60764"/>
          </a:xfrm>
          <a:prstGeom prst="line">
            <a:avLst/>
          </a:prstGeom>
        </p:spPr>
        <p:style>
          <a:lnRef idx="1">
            <a:schemeClr val="accent4"/>
          </a:lnRef>
          <a:fillRef idx="0">
            <a:schemeClr val="accent4"/>
          </a:fillRef>
          <a:effectRef idx="0">
            <a:schemeClr val="accent4"/>
          </a:effectRef>
          <a:fontRef idx="minor">
            <a:schemeClr val="tx1"/>
          </a:fontRef>
        </p:style>
      </p:cxnSp>
      <p:cxnSp>
        <p:nvCxnSpPr>
          <p:cNvPr id="11" name="Connecteur droit 10">
            <a:extLst>
              <a:ext uri="{FF2B5EF4-FFF2-40B4-BE49-F238E27FC236}">
                <a16:creationId xmlns:a16="http://schemas.microsoft.com/office/drawing/2014/main" id="{43694724-61B5-406A-BD90-2D20648FB2A7}"/>
              </a:ext>
            </a:extLst>
          </p:cNvPr>
          <p:cNvCxnSpPr>
            <a:cxnSpLocks/>
          </p:cNvCxnSpPr>
          <p:nvPr/>
        </p:nvCxnSpPr>
        <p:spPr>
          <a:xfrm>
            <a:off x="10995602" y="1352548"/>
            <a:ext cx="0" cy="1960878"/>
          </a:xfrm>
          <a:prstGeom prst="line">
            <a:avLst/>
          </a:prstGeom>
        </p:spPr>
        <p:style>
          <a:lnRef idx="1">
            <a:schemeClr val="accent4"/>
          </a:lnRef>
          <a:fillRef idx="0">
            <a:schemeClr val="accent4"/>
          </a:fillRef>
          <a:effectRef idx="0">
            <a:schemeClr val="accent4"/>
          </a:effectRef>
          <a:fontRef idx="minor">
            <a:schemeClr val="tx1"/>
          </a:fontRef>
        </p:style>
      </p:cxnSp>
      <p:pic>
        <p:nvPicPr>
          <p:cNvPr id="1026" name="Picture 2" descr="Recherche opérationnelle en logistique urbaine | Interface Transport">
            <a:extLst>
              <a:ext uri="{FF2B5EF4-FFF2-40B4-BE49-F238E27FC236}">
                <a16:creationId xmlns:a16="http://schemas.microsoft.com/office/drawing/2014/main" id="{E1264073-D560-4774-B9A5-3CC3860D5017}"/>
              </a:ext>
            </a:extLst>
          </p:cNvPr>
          <p:cNvPicPr>
            <a:picLocks noChangeAspect="1" noChangeArrowheads="1"/>
          </p:cNvPicPr>
          <p:nvPr/>
        </p:nvPicPr>
        <p:blipFill rotWithShape="1">
          <a:blip r:embed="rId3">
            <a:duotone>
              <a:schemeClr val="accent4">
                <a:shade val="45000"/>
                <a:satMod val="135000"/>
              </a:schemeClr>
              <a:prstClr val="white"/>
            </a:duotone>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rcRect l="33587" t="16121" r="31788" b="19652"/>
          <a:stretch/>
        </p:blipFill>
        <p:spPr bwMode="auto">
          <a:xfrm>
            <a:off x="9952770" y="5333393"/>
            <a:ext cx="956425" cy="1064485"/>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Connecteur droit 17">
            <a:extLst>
              <a:ext uri="{FF2B5EF4-FFF2-40B4-BE49-F238E27FC236}">
                <a16:creationId xmlns:a16="http://schemas.microsoft.com/office/drawing/2014/main" id="{384FD238-BDD0-4101-A352-40E27C65B1CD}"/>
              </a:ext>
            </a:extLst>
          </p:cNvPr>
          <p:cNvCxnSpPr>
            <a:cxnSpLocks/>
          </p:cNvCxnSpPr>
          <p:nvPr/>
        </p:nvCxnSpPr>
        <p:spPr>
          <a:xfrm>
            <a:off x="3818467" y="4360069"/>
            <a:ext cx="4529666" cy="0"/>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64779782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0"/>
            <a:ext cx="10813447" cy="85727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Chapitre 4</a:t>
            </a:r>
            <a:endParaRPr lang="fr-FR" sz="2400" i="1"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12703"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pic>
        <p:nvPicPr>
          <p:cNvPr id="1030" name="Picture 6" descr="Image vectorielle de stock de Théorie des maths et équation de 1026470293">
            <a:extLst>
              <a:ext uri="{FF2B5EF4-FFF2-40B4-BE49-F238E27FC236}">
                <a16:creationId xmlns:a16="http://schemas.microsoft.com/office/drawing/2014/main" id="{044C9752-6B00-4557-B6F4-D1DD304A57FD}"/>
              </a:ext>
            </a:extLst>
          </p:cNvPr>
          <p:cNvPicPr>
            <a:picLocks noChangeAspect="1" noChangeArrowheads="1"/>
          </p:cNvPicPr>
          <p:nvPr/>
        </p:nvPicPr>
        <p:blipFill rotWithShape="1">
          <a:blip r:embed="rId2">
            <a:duotone>
              <a:schemeClr val="accent4">
                <a:shade val="45000"/>
                <a:satMod val="135000"/>
              </a:schemeClr>
              <a:prstClr val="white"/>
            </a:duotone>
            <a:extLst>
              <a:ext uri="{28A0092B-C50C-407E-A947-70E740481C1C}">
                <a14:useLocalDpi xmlns:a14="http://schemas.microsoft.com/office/drawing/2010/main" val="0"/>
              </a:ext>
            </a:extLst>
          </a:blip>
          <a:srcRect b="6546"/>
          <a:stretch/>
        </p:blipFill>
        <p:spPr bwMode="auto">
          <a:xfrm>
            <a:off x="1684020" y="1154921"/>
            <a:ext cx="10033534" cy="5366224"/>
          </a:xfrm>
          <a:prstGeom prst="rect">
            <a:avLst/>
          </a:prstGeom>
          <a:noFill/>
          <a:extLst>
            <a:ext uri="{909E8E84-426E-40DD-AFC4-6F175D3DCCD1}">
              <a14:hiddenFill xmlns:a14="http://schemas.microsoft.com/office/drawing/2010/main">
                <a:solidFill>
                  <a:srgbClr val="FFFFFF"/>
                </a:solidFill>
              </a14:hiddenFill>
            </a:ext>
          </a:extLst>
        </p:spPr>
      </p:pic>
      <p:sp>
        <p:nvSpPr>
          <p:cNvPr id="42" name="ZoneTexte 41">
            <a:extLst>
              <a:ext uri="{FF2B5EF4-FFF2-40B4-BE49-F238E27FC236}">
                <a16:creationId xmlns:a16="http://schemas.microsoft.com/office/drawing/2014/main" id="{18B292E5-F23E-422A-828B-F5A8CBCF94BD}"/>
              </a:ext>
            </a:extLst>
          </p:cNvPr>
          <p:cNvSpPr txBox="1"/>
          <p:nvPr/>
        </p:nvSpPr>
        <p:spPr>
          <a:xfrm>
            <a:off x="2954867" y="2894955"/>
            <a:ext cx="7755465" cy="1569660"/>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pPr algn="ct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Problème </a:t>
            </a:r>
          </a:p>
          <a:p>
            <a:pPr algn="ct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d’Ordonnancement</a:t>
            </a:r>
            <a:endParaRPr lang="fr-FR" dirty="0"/>
          </a:p>
        </p:txBody>
      </p:sp>
      <p:pic>
        <p:nvPicPr>
          <p:cNvPr id="43" name="Picture 2" descr="Icône Plate De Modélisation 3d Ordinateur Portable Avec Des Icônes Orange  De Projet 3d Dans Le Modèle Plat À La Mode Dessin 3d Sur La Conception De  Style Dégradé Portable Conçu Pour">
            <a:extLst>
              <a:ext uri="{FF2B5EF4-FFF2-40B4-BE49-F238E27FC236}">
                <a16:creationId xmlns:a16="http://schemas.microsoft.com/office/drawing/2014/main" id="{E1815679-C7C9-4AB9-8059-0A10893A1974}"/>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l="4664" t="7424" r="4720" b="6621"/>
          <a:stretch/>
        </p:blipFill>
        <p:spPr bwMode="auto">
          <a:xfrm>
            <a:off x="1341119" y="3958654"/>
            <a:ext cx="2219418" cy="1842116"/>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descr="Modélisation 3D Style Plat, Coloré, Icône De Vecteur Pour Les Graphiques  D'informations, Les Sites Web, Les Médias Mobiles Et Imprimés. Clip Art  Libres De Droits , Vecteurs Et Illustration. Image 55936012.">
            <a:extLst>
              <a:ext uri="{FF2B5EF4-FFF2-40B4-BE49-F238E27FC236}">
                <a16:creationId xmlns:a16="http://schemas.microsoft.com/office/drawing/2014/main" id="{A2967C35-ED71-4501-9B23-42E46DD0ADDD}"/>
              </a:ext>
            </a:extLst>
          </p:cNvPr>
          <p:cNvPicPr>
            <a:picLocks noChangeAspect="1" noChangeArrowheads="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l="23345" t="15106" r="12440" b="15217"/>
          <a:stretch/>
        </p:blipFill>
        <p:spPr bwMode="auto">
          <a:xfrm>
            <a:off x="10213558" y="1805345"/>
            <a:ext cx="1423608" cy="1544714"/>
          </a:xfrm>
          <a:prstGeom prst="rect">
            <a:avLst/>
          </a:prstGeom>
          <a:noFill/>
          <a:extLst>
            <a:ext uri="{909E8E84-426E-40DD-AFC4-6F175D3DCCD1}">
              <a14:hiddenFill xmlns:a14="http://schemas.microsoft.com/office/drawing/2010/main">
                <a:solidFill>
                  <a:srgbClr val="FFFFFF"/>
                </a:solidFill>
              </a14:hiddenFill>
            </a:ext>
          </a:extLst>
        </p:spPr>
      </p:pic>
      <p:sp>
        <p:nvSpPr>
          <p:cNvPr id="45" name="Sous-titre 2">
            <a:extLst>
              <a:ext uri="{FF2B5EF4-FFF2-40B4-BE49-F238E27FC236}">
                <a16:creationId xmlns:a16="http://schemas.microsoft.com/office/drawing/2014/main" id="{FE1DB75B-F139-4ECC-9531-C1F8A3884183}"/>
              </a:ext>
            </a:extLst>
          </p:cNvPr>
          <p:cNvSpPr txBox="1">
            <a:spLocks/>
          </p:cNvSpPr>
          <p:nvPr/>
        </p:nvSpPr>
        <p:spPr>
          <a:xfrm>
            <a:off x="4671835" y="5364366"/>
            <a:ext cx="2880014" cy="796924"/>
          </a:xfrm>
          <a:prstGeom prst="rect">
            <a:avLst/>
          </a:prstGeom>
        </p:spPr>
        <p:style>
          <a:lnRef idx="2">
            <a:schemeClr val="accent6"/>
          </a:lnRef>
          <a:fillRef idx="1">
            <a:schemeClr val="lt1"/>
          </a:fillRef>
          <a:effectRef idx="0">
            <a:schemeClr val="accent6"/>
          </a:effectRef>
          <a:fontRef idx="minor">
            <a:schemeClr val="dk1"/>
          </a:fontRef>
        </p:style>
        <p:txBody>
          <a:bodyPr>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ct val="20000"/>
              </a:spcBef>
              <a:buFont typeface="Arial" panose="020B0604020202020204" pitchFamily="34" charset="0"/>
              <a:buNone/>
              <a:defRPr/>
            </a:pPr>
            <a:r>
              <a:rPr lang="fr-FR" sz="5600" b="1" i="1" dirty="0" err="1">
                <a:solidFill>
                  <a:srgbClr val="5D3D23"/>
                </a:solidFill>
                <a:latin typeface="Arial Rounded MT Bold" panose="020F0704030504030204" pitchFamily="34" charset="0"/>
                <a:cs typeface="Times New Roman" pitchFamily="18" charset="0"/>
              </a:rPr>
              <a:t>Drt</a:t>
            </a:r>
            <a:r>
              <a:rPr lang="fr-FR" sz="5600" b="1" i="1" dirty="0">
                <a:solidFill>
                  <a:srgbClr val="5D3D23"/>
                </a:solidFill>
                <a:latin typeface="Arial Rounded MT Bold" panose="020F0704030504030204" pitchFamily="34" charset="0"/>
                <a:cs typeface="Times New Roman" pitchFamily="18" charset="0"/>
              </a:rPr>
              <a:t>  Abdourahmane GUEYE</a:t>
            </a:r>
          </a:p>
          <a:p>
            <a:pPr marL="0" indent="0" algn="ctr">
              <a:lnSpc>
                <a:spcPct val="100000"/>
              </a:lnSpc>
              <a:spcBef>
                <a:spcPct val="20000"/>
              </a:spcBef>
              <a:buFont typeface="Arial" panose="020B0604020202020204" pitchFamily="34" charset="0"/>
              <a:buNone/>
              <a:defRPr/>
            </a:pPr>
            <a:r>
              <a:rPr lang="fr-FR" sz="5600" dirty="0">
                <a:solidFill>
                  <a:srgbClr val="5D3D23"/>
                </a:solidFill>
                <a:latin typeface="Arial Rounded MT Bold" panose="020F0704030504030204" pitchFamily="34" charset="0"/>
                <a:cs typeface="Times New Roman" pitchFamily="18" charset="0"/>
              </a:rPr>
              <a:t> 77 509 95 64</a:t>
            </a:r>
            <a:endParaRPr lang="fr-FR" sz="5600" b="1" i="1" dirty="0">
              <a:solidFill>
                <a:srgbClr val="5D3D23"/>
              </a:solidFill>
              <a:latin typeface="Arial Rounded MT Bold" panose="020F0704030504030204" pitchFamily="34" charset="0"/>
              <a:cs typeface="Times New Roman" pitchFamily="18" charset="0"/>
            </a:endParaRPr>
          </a:p>
          <a:p>
            <a:pPr marL="0" indent="0" algn="ctr">
              <a:lnSpc>
                <a:spcPct val="100000"/>
              </a:lnSpc>
              <a:spcBef>
                <a:spcPct val="20000"/>
              </a:spcBef>
              <a:buFont typeface="Arial" panose="020B0604020202020204" pitchFamily="34" charset="0"/>
              <a:buNone/>
              <a:defRPr/>
            </a:pPr>
            <a:r>
              <a:rPr lang="fr-FR" sz="5600" b="1" i="1" dirty="0">
                <a:solidFill>
                  <a:srgbClr val="5D3D23"/>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 </a:t>
            </a:r>
            <a:r>
              <a:rPr lang="fr-FR" sz="5600" b="1" i="1" dirty="0">
                <a:solidFill>
                  <a:srgbClr val="D5B279"/>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gueyeabou17@gmail.com</a:t>
            </a:r>
            <a:r>
              <a:rPr lang="fr-FR" sz="5600" b="1" i="1" dirty="0">
                <a:solidFill>
                  <a:srgbClr val="D5B279"/>
                </a:solidFill>
                <a:latin typeface="Arial Rounded MT Bold" panose="020F0704030504030204" pitchFamily="34" charset="0"/>
                <a:cs typeface="Times New Roman" pitchFamily="18" charset="0"/>
              </a:rPr>
              <a:t> </a:t>
            </a:r>
          </a:p>
          <a:p>
            <a:pPr marL="0" indent="0" algn="ctr">
              <a:lnSpc>
                <a:spcPct val="100000"/>
              </a:lnSpc>
              <a:spcBef>
                <a:spcPct val="20000"/>
              </a:spcBef>
              <a:buFont typeface="Arial" panose="020B0604020202020204" pitchFamily="34" charset="0"/>
              <a:buNone/>
              <a:defRPr/>
            </a:pPr>
            <a:r>
              <a:rPr lang="fr-FR" sz="2500" b="1" i="1" dirty="0">
                <a:solidFill>
                  <a:srgbClr val="5D3D23"/>
                </a:solidFill>
                <a:latin typeface="Arial Rounded MT Bold" panose="020F0704030504030204" pitchFamily="34" charset="0"/>
                <a:cs typeface="Times New Roman" pitchFamily="18" charset="0"/>
              </a:rPr>
              <a:t>	</a:t>
            </a:r>
            <a:r>
              <a:rPr lang="fr-FR" sz="1400" b="1" i="1" dirty="0">
                <a:solidFill>
                  <a:srgbClr val="F79646"/>
                </a:solidFill>
                <a:latin typeface="Times New Roman" pitchFamily="18" charset="0"/>
                <a:cs typeface="Times New Roman" pitchFamily="18" charset="0"/>
              </a:rPr>
              <a:t>				</a:t>
            </a:r>
            <a:endParaRPr lang="fr-FR" dirty="0"/>
          </a:p>
        </p:txBody>
      </p:sp>
    </p:spTree>
    <p:extLst>
      <p:ext uri="{BB962C8B-B14F-4D97-AF65-F5344CB8AC3E}">
        <p14:creationId xmlns:p14="http://schemas.microsoft.com/office/powerpoint/2010/main" val="362260459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736238" y="2497931"/>
            <a:ext cx="10719523" cy="1862138"/>
          </a:xfrm>
        </p:spPr>
        <p:txBody>
          <a:bodyPr>
            <a:noAutofit/>
          </a:bodyPr>
          <a:lstStyle/>
          <a:p>
            <a:pPr algn="ctr">
              <a:lnSpc>
                <a:spcPts val="3000"/>
              </a:lnSpc>
            </a:pP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Chapitre 5</a:t>
            </a:r>
            <a:b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166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16600" b="1" i="1" dirty="0">
                <a:effectLst>
                  <a:outerShdw blurRad="38100" dist="38100" dir="2700000" algn="tl">
                    <a:srgbClr val="000000">
                      <a:alpha val="43137"/>
                    </a:srgbClr>
                  </a:outerShdw>
                </a:effectLst>
                <a:latin typeface="Times New Roman" pitchFamily="18" charset="0"/>
                <a:cs typeface="Times New Roman" pitchFamily="18" charset="0"/>
              </a:rPr>
            </a:br>
            <a: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t/>
            </a:r>
            <a:b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b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Optimisation des flux</a:t>
            </a:r>
            <a:r>
              <a:rPr lang="fr-FR" sz="48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4800" b="1" i="1" dirty="0">
                <a:effectLst>
                  <a:outerShdw blurRad="38100" dist="38100" dir="2700000" algn="tl">
                    <a:srgbClr val="000000">
                      <a:alpha val="43137"/>
                    </a:srgbClr>
                  </a:outerShdw>
                </a:effectLst>
                <a:latin typeface="Times New Roman" pitchFamily="18" charset="0"/>
                <a:cs typeface="Times New Roman" pitchFamily="18" charset="0"/>
              </a:rPr>
            </a:br>
            <a:endParaRPr lang="fr-FR" sz="6000" b="1" i="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Sous-titre 2"/>
          <p:cNvSpPr>
            <a:spLocks noGrp="1"/>
          </p:cNvSpPr>
          <p:nvPr>
            <p:ph type="subTitle" idx="1"/>
          </p:nvPr>
        </p:nvSpPr>
        <p:spPr>
          <a:xfrm>
            <a:off x="2239230" y="5467174"/>
            <a:ext cx="6677025" cy="796924"/>
          </a:xfrm>
        </p:spPr>
        <p:txBody>
          <a:bodyPr>
            <a:normAutofit fontScale="25000" lnSpcReduction="20000"/>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err="1">
                <a:ln>
                  <a:noFill/>
                </a:ln>
                <a:solidFill>
                  <a:srgbClr val="5D3D23"/>
                </a:solidFill>
                <a:effectLst/>
                <a:uLnTx/>
                <a:uFillTx/>
                <a:latin typeface="Arial Rounded MT Bold" panose="020F0704030504030204" pitchFamily="34" charset="0"/>
                <a:cs typeface="Times New Roman" pitchFamily="18" charset="0"/>
              </a:rPr>
              <a:t>Drt</a:t>
            </a: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Abdourahmane GUEYE</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0" i="0"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77 509 95 64</a:t>
            </a:r>
            <a:endPar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 </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gueyeabou17@gmail.com</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25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t>
            </a:r>
            <a:r>
              <a:rPr kumimoji="0" lang="fr-FR" sz="14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lang="fr-FR" dirty="0"/>
          </a:p>
        </p:txBody>
      </p:sp>
      <p:cxnSp>
        <p:nvCxnSpPr>
          <p:cNvPr id="7" name="Connecteur droit 6">
            <a:extLst>
              <a:ext uri="{FF2B5EF4-FFF2-40B4-BE49-F238E27FC236}">
                <a16:creationId xmlns:a16="http://schemas.microsoft.com/office/drawing/2014/main" id="{0AC174EC-7E70-4432-B3D0-05C1A6E0BD66}"/>
              </a:ext>
            </a:extLst>
          </p:cNvPr>
          <p:cNvCxnSpPr>
            <a:cxnSpLocks/>
          </p:cNvCxnSpPr>
          <p:nvPr/>
        </p:nvCxnSpPr>
        <p:spPr>
          <a:xfrm flipH="1" flipV="1">
            <a:off x="976544" y="3347294"/>
            <a:ext cx="7193789" cy="90174"/>
          </a:xfrm>
          <a:prstGeom prst="line">
            <a:avLst/>
          </a:prstGeom>
        </p:spPr>
        <p:style>
          <a:lnRef idx="1">
            <a:schemeClr val="accent4"/>
          </a:lnRef>
          <a:fillRef idx="0">
            <a:schemeClr val="accent4"/>
          </a:fillRef>
          <a:effectRef idx="0">
            <a:schemeClr val="accent4"/>
          </a:effectRef>
          <a:fontRef idx="minor">
            <a:schemeClr val="tx1"/>
          </a:fontRef>
        </p:style>
      </p:cxnSp>
      <p:cxnSp>
        <p:nvCxnSpPr>
          <p:cNvPr id="8" name="Connecteur droit 7">
            <a:extLst>
              <a:ext uri="{FF2B5EF4-FFF2-40B4-BE49-F238E27FC236}">
                <a16:creationId xmlns:a16="http://schemas.microsoft.com/office/drawing/2014/main" id="{2DEDDB56-9E06-4CA8-BE3B-DA8FCDD1DF15}"/>
              </a:ext>
            </a:extLst>
          </p:cNvPr>
          <p:cNvCxnSpPr/>
          <p:nvPr/>
        </p:nvCxnSpPr>
        <p:spPr>
          <a:xfrm>
            <a:off x="1279864" y="2370011"/>
            <a:ext cx="0" cy="1331650"/>
          </a:xfrm>
          <a:prstGeom prst="line">
            <a:avLst/>
          </a:prstGeom>
        </p:spPr>
        <p:style>
          <a:lnRef idx="1">
            <a:schemeClr val="accent4"/>
          </a:lnRef>
          <a:fillRef idx="0">
            <a:schemeClr val="accent4"/>
          </a:fillRef>
          <a:effectRef idx="0">
            <a:schemeClr val="accent4"/>
          </a:effectRef>
          <a:fontRef idx="minor">
            <a:schemeClr val="tx1"/>
          </a:fontRef>
        </p:style>
      </p:cxnSp>
      <p:cxnSp>
        <p:nvCxnSpPr>
          <p:cNvPr id="10" name="Connecteur droit 9">
            <a:extLst>
              <a:ext uri="{FF2B5EF4-FFF2-40B4-BE49-F238E27FC236}">
                <a16:creationId xmlns:a16="http://schemas.microsoft.com/office/drawing/2014/main" id="{CE2547AA-F7DD-45AF-BF2C-BE0D7F288774}"/>
              </a:ext>
            </a:extLst>
          </p:cNvPr>
          <p:cNvCxnSpPr>
            <a:cxnSpLocks/>
          </p:cNvCxnSpPr>
          <p:nvPr/>
        </p:nvCxnSpPr>
        <p:spPr>
          <a:xfrm flipH="1" flipV="1">
            <a:off x="5918200" y="2269067"/>
            <a:ext cx="5608584" cy="60764"/>
          </a:xfrm>
          <a:prstGeom prst="line">
            <a:avLst/>
          </a:prstGeom>
        </p:spPr>
        <p:style>
          <a:lnRef idx="1">
            <a:schemeClr val="accent4"/>
          </a:lnRef>
          <a:fillRef idx="0">
            <a:schemeClr val="accent4"/>
          </a:fillRef>
          <a:effectRef idx="0">
            <a:schemeClr val="accent4"/>
          </a:effectRef>
          <a:fontRef idx="minor">
            <a:schemeClr val="tx1"/>
          </a:fontRef>
        </p:style>
      </p:cxnSp>
      <p:cxnSp>
        <p:nvCxnSpPr>
          <p:cNvPr id="11" name="Connecteur droit 10">
            <a:extLst>
              <a:ext uri="{FF2B5EF4-FFF2-40B4-BE49-F238E27FC236}">
                <a16:creationId xmlns:a16="http://schemas.microsoft.com/office/drawing/2014/main" id="{43694724-61B5-406A-BD90-2D20648FB2A7}"/>
              </a:ext>
            </a:extLst>
          </p:cNvPr>
          <p:cNvCxnSpPr>
            <a:cxnSpLocks/>
          </p:cNvCxnSpPr>
          <p:nvPr/>
        </p:nvCxnSpPr>
        <p:spPr>
          <a:xfrm>
            <a:off x="10995602" y="1352548"/>
            <a:ext cx="0" cy="1960878"/>
          </a:xfrm>
          <a:prstGeom prst="line">
            <a:avLst/>
          </a:prstGeom>
        </p:spPr>
        <p:style>
          <a:lnRef idx="1">
            <a:schemeClr val="accent4"/>
          </a:lnRef>
          <a:fillRef idx="0">
            <a:schemeClr val="accent4"/>
          </a:fillRef>
          <a:effectRef idx="0">
            <a:schemeClr val="accent4"/>
          </a:effectRef>
          <a:fontRef idx="minor">
            <a:schemeClr val="tx1"/>
          </a:fontRef>
        </p:style>
      </p:cxnSp>
      <p:pic>
        <p:nvPicPr>
          <p:cNvPr id="1026" name="Picture 2" descr="Recherche opérationnelle en logistique urbaine | Interface Transport">
            <a:extLst>
              <a:ext uri="{FF2B5EF4-FFF2-40B4-BE49-F238E27FC236}">
                <a16:creationId xmlns:a16="http://schemas.microsoft.com/office/drawing/2014/main" id="{E1264073-D560-4774-B9A5-3CC3860D5017}"/>
              </a:ext>
            </a:extLst>
          </p:cNvPr>
          <p:cNvPicPr>
            <a:picLocks noChangeAspect="1" noChangeArrowheads="1"/>
          </p:cNvPicPr>
          <p:nvPr/>
        </p:nvPicPr>
        <p:blipFill rotWithShape="1">
          <a:blip r:embed="rId3">
            <a:duotone>
              <a:schemeClr val="accent4">
                <a:shade val="45000"/>
                <a:satMod val="135000"/>
              </a:schemeClr>
              <a:prstClr val="white"/>
            </a:duotone>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rcRect l="33587" t="16121" r="31788" b="19652"/>
          <a:stretch/>
        </p:blipFill>
        <p:spPr bwMode="auto">
          <a:xfrm>
            <a:off x="9952770" y="5333393"/>
            <a:ext cx="956425" cy="1064485"/>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Connecteur droit 17">
            <a:extLst>
              <a:ext uri="{FF2B5EF4-FFF2-40B4-BE49-F238E27FC236}">
                <a16:creationId xmlns:a16="http://schemas.microsoft.com/office/drawing/2014/main" id="{384FD238-BDD0-4101-A352-40E27C65B1CD}"/>
              </a:ext>
            </a:extLst>
          </p:cNvPr>
          <p:cNvCxnSpPr>
            <a:cxnSpLocks/>
          </p:cNvCxnSpPr>
          <p:nvPr/>
        </p:nvCxnSpPr>
        <p:spPr>
          <a:xfrm>
            <a:off x="3818467" y="4360069"/>
            <a:ext cx="4529666" cy="0"/>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92858188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0"/>
            <a:ext cx="10813447" cy="85727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Chapitre 5</a:t>
            </a:r>
            <a:endParaRPr lang="fr-FR" sz="2400" i="1"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12703"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pic>
        <p:nvPicPr>
          <p:cNvPr id="1030" name="Picture 6" descr="Image vectorielle de stock de Théorie des maths et équation de 1026470293">
            <a:extLst>
              <a:ext uri="{FF2B5EF4-FFF2-40B4-BE49-F238E27FC236}">
                <a16:creationId xmlns:a16="http://schemas.microsoft.com/office/drawing/2014/main" id="{044C9752-6B00-4557-B6F4-D1DD304A57FD}"/>
              </a:ext>
            </a:extLst>
          </p:cNvPr>
          <p:cNvPicPr>
            <a:picLocks noChangeAspect="1" noChangeArrowheads="1"/>
          </p:cNvPicPr>
          <p:nvPr/>
        </p:nvPicPr>
        <p:blipFill rotWithShape="1">
          <a:blip r:embed="rId2">
            <a:duotone>
              <a:schemeClr val="accent4">
                <a:shade val="45000"/>
                <a:satMod val="135000"/>
              </a:schemeClr>
              <a:prstClr val="white"/>
            </a:duotone>
            <a:extLst>
              <a:ext uri="{28A0092B-C50C-407E-A947-70E740481C1C}">
                <a14:useLocalDpi xmlns:a14="http://schemas.microsoft.com/office/drawing/2010/main" val="0"/>
              </a:ext>
            </a:extLst>
          </a:blip>
          <a:srcRect b="6546"/>
          <a:stretch/>
        </p:blipFill>
        <p:spPr bwMode="auto">
          <a:xfrm>
            <a:off x="1684020" y="1154921"/>
            <a:ext cx="10033534" cy="5366224"/>
          </a:xfrm>
          <a:prstGeom prst="rect">
            <a:avLst/>
          </a:prstGeom>
          <a:noFill/>
          <a:extLst>
            <a:ext uri="{909E8E84-426E-40DD-AFC4-6F175D3DCCD1}">
              <a14:hiddenFill xmlns:a14="http://schemas.microsoft.com/office/drawing/2010/main">
                <a:solidFill>
                  <a:srgbClr val="FFFFFF"/>
                </a:solidFill>
              </a14:hiddenFill>
            </a:ext>
          </a:extLst>
        </p:spPr>
      </p:pic>
      <p:sp>
        <p:nvSpPr>
          <p:cNvPr id="42" name="ZoneTexte 41">
            <a:extLst>
              <a:ext uri="{FF2B5EF4-FFF2-40B4-BE49-F238E27FC236}">
                <a16:creationId xmlns:a16="http://schemas.microsoft.com/office/drawing/2014/main" id="{18B292E5-F23E-422A-828B-F5A8CBCF94BD}"/>
              </a:ext>
            </a:extLst>
          </p:cNvPr>
          <p:cNvSpPr txBox="1"/>
          <p:nvPr/>
        </p:nvSpPr>
        <p:spPr>
          <a:xfrm>
            <a:off x="3746376" y="2894955"/>
            <a:ext cx="5823751" cy="1569660"/>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pPr algn="ct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Optimisation </a:t>
            </a:r>
          </a:p>
          <a:p>
            <a:pPr algn="ct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des flux</a:t>
            </a:r>
            <a:endParaRPr lang="fr-FR" dirty="0"/>
          </a:p>
        </p:txBody>
      </p:sp>
      <p:pic>
        <p:nvPicPr>
          <p:cNvPr id="43" name="Picture 2" descr="Icône Plate De Modélisation 3d Ordinateur Portable Avec Des Icônes Orange  De Projet 3d Dans Le Modèle Plat À La Mode Dessin 3d Sur La Conception De  Style Dégradé Portable Conçu Pour">
            <a:extLst>
              <a:ext uri="{FF2B5EF4-FFF2-40B4-BE49-F238E27FC236}">
                <a16:creationId xmlns:a16="http://schemas.microsoft.com/office/drawing/2014/main" id="{E1815679-C7C9-4AB9-8059-0A10893A1974}"/>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l="4664" t="7424" r="4720" b="6621"/>
          <a:stretch/>
        </p:blipFill>
        <p:spPr bwMode="auto">
          <a:xfrm>
            <a:off x="639192" y="4083728"/>
            <a:ext cx="2219418" cy="1842116"/>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descr="Modélisation 3D Style Plat, Coloré, Icône De Vecteur Pour Les Graphiques  D'informations, Les Sites Web, Les Médias Mobiles Et Imprimés. Clip Art  Libres De Droits , Vecteurs Et Illustration. Image 55936012.">
            <a:extLst>
              <a:ext uri="{FF2B5EF4-FFF2-40B4-BE49-F238E27FC236}">
                <a16:creationId xmlns:a16="http://schemas.microsoft.com/office/drawing/2014/main" id="{A2967C35-ED71-4501-9B23-42E46DD0ADDD}"/>
              </a:ext>
            </a:extLst>
          </p:cNvPr>
          <p:cNvPicPr>
            <a:picLocks noChangeAspect="1" noChangeArrowheads="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l="23345" t="15106" r="12440" b="15217"/>
          <a:stretch/>
        </p:blipFill>
        <p:spPr bwMode="auto">
          <a:xfrm>
            <a:off x="10508976" y="984385"/>
            <a:ext cx="1423608" cy="1544714"/>
          </a:xfrm>
          <a:prstGeom prst="rect">
            <a:avLst/>
          </a:prstGeom>
          <a:noFill/>
          <a:extLst>
            <a:ext uri="{909E8E84-426E-40DD-AFC4-6F175D3DCCD1}">
              <a14:hiddenFill xmlns:a14="http://schemas.microsoft.com/office/drawing/2010/main">
                <a:solidFill>
                  <a:srgbClr val="FFFFFF"/>
                </a:solidFill>
              </a14:hiddenFill>
            </a:ext>
          </a:extLst>
        </p:spPr>
      </p:pic>
      <p:sp>
        <p:nvSpPr>
          <p:cNvPr id="45" name="Sous-titre 2">
            <a:extLst>
              <a:ext uri="{FF2B5EF4-FFF2-40B4-BE49-F238E27FC236}">
                <a16:creationId xmlns:a16="http://schemas.microsoft.com/office/drawing/2014/main" id="{FE1DB75B-F139-4ECC-9531-C1F8A3884183}"/>
              </a:ext>
            </a:extLst>
          </p:cNvPr>
          <p:cNvSpPr txBox="1">
            <a:spLocks/>
          </p:cNvSpPr>
          <p:nvPr/>
        </p:nvSpPr>
        <p:spPr>
          <a:xfrm>
            <a:off x="4671835" y="5364366"/>
            <a:ext cx="2880014" cy="796924"/>
          </a:xfrm>
          <a:prstGeom prst="rect">
            <a:avLst/>
          </a:prstGeom>
        </p:spPr>
        <p:style>
          <a:lnRef idx="2">
            <a:schemeClr val="accent6"/>
          </a:lnRef>
          <a:fillRef idx="1">
            <a:schemeClr val="lt1"/>
          </a:fillRef>
          <a:effectRef idx="0">
            <a:schemeClr val="accent6"/>
          </a:effectRef>
          <a:fontRef idx="minor">
            <a:schemeClr val="dk1"/>
          </a:fontRef>
        </p:style>
        <p:txBody>
          <a:bodyPr>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ct val="20000"/>
              </a:spcBef>
              <a:buFont typeface="Arial" panose="020B0604020202020204" pitchFamily="34" charset="0"/>
              <a:buNone/>
              <a:defRPr/>
            </a:pPr>
            <a:r>
              <a:rPr lang="fr-FR" sz="5600" b="1" i="1" dirty="0" err="1">
                <a:solidFill>
                  <a:srgbClr val="5D3D23"/>
                </a:solidFill>
                <a:latin typeface="Arial Rounded MT Bold" panose="020F0704030504030204" pitchFamily="34" charset="0"/>
                <a:cs typeface="Times New Roman" pitchFamily="18" charset="0"/>
              </a:rPr>
              <a:t>Drt</a:t>
            </a:r>
            <a:r>
              <a:rPr lang="fr-FR" sz="5600" b="1" i="1" dirty="0">
                <a:solidFill>
                  <a:srgbClr val="5D3D23"/>
                </a:solidFill>
                <a:latin typeface="Arial Rounded MT Bold" panose="020F0704030504030204" pitchFamily="34" charset="0"/>
                <a:cs typeface="Times New Roman" pitchFamily="18" charset="0"/>
              </a:rPr>
              <a:t>  Abdourahmane GUEYE</a:t>
            </a:r>
          </a:p>
          <a:p>
            <a:pPr marL="0" indent="0" algn="ctr">
              <a:lnSpc>
                <a:spcPct val="100000"/>
              </a:lnSpc>
              <a:spcBef>
                <a:spcPct val="20000"/>
              </a:spcBef>
              <a:buFont typeface="Arial" panose="020B0604020202020204" pitchFamily="34" charset="0"/>
              <a:buNone/>
              <a:defRPr/>
            </a:pPr>
            <a:r>
              <a:rPr lang="fr-FR" sz="5600" dirty="0">
                <a:solidFill>
                  <a:srgbClr val="5D3D23"/>
                </a:solidFill>
                <a:latin typeface="Arial Rounded MT Bold" panose="020F0704030504030204" pitchFamily="34" charset="0"/>
                <a:cs typeface="Times New Roman" pitchFamily="18" charset="0"/>
              </a:rPr>
              <a:t> 77 509 95 64</a:t>
            </a:r>
            <a:endParaRPr lang="fr-FR" sz="5600" b="1" i="1" dirty="0">
              <a:solidFill>
                <a:srgbClr val="5D3D23"/>
              </a:solidFill>
              <a:latin typeface="Arial Rounded MT Bold" panose="020F0704030504030204" pitchFamily="34" charset="0"/>
              <a:cs typeface="Times New Roman" pitchFamily="18" charset="0"/>
            </a:endParaRPr>
          </a:p>
          <a:p>
            <a:pPr marL="0" indent="0" algn="ctr">
              <a:lnSpc>
                <a:spcPct val="100000"/>
              </a:lnSpc>
              <a:spcBef>
                <a:spcPct val="20000"/>
              </a:spcBef>
              <a:buFont typeface="Arial" panose="020B0604020202020204" pitchFamily="34" charset="0"/>
              <a:buNone/>
              <a:defRPr/>
            </a:pPr>
            <a:r>
              <a:rPr lang="fr-FR" sz="5600" b="1" i="1" dirty="0">
                <a:solidFill>
                  <a:srgbClr val="5D3D23"/>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 </a:t>
            </a:r>
            <a:r>
              <a:rPr lang="fr-FR" sz="5600" b="1" i="1" dirty="0">
                <a:solidFill>
                  <a:srgbClr val="D5B279"/>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gueyeabou17@gmail.com</a:t>
            </a:r>
            <a:r>
              <a:rPr lang="fr-FR" sz="5600" b="1" i="1" dirty="0">
                <a:solidFill>
                  <a:srgbClr val="D5B279"/>
                </a:solidFill>
                <a:latin typeface="Arial Rounded MT Bold" panose="020F0704030504030204" pitchFamily="34" charset="0"/>
                <a:cs typeface="Times New Roman" pitchFamily="18" charset="0"/>
              </a:rPr>
              <a:t> </a:t>
            </a:r>
          </a:p>
          <a:p>
            <a:pPr marL="0" indent="0" algn="ctr">
              <a:lnSpc>
                <a:spcPct val="100000"/>
              </a:lnSpc>
              <a:spcBef>
                <a:spcPct val="20000"/>
              </a:spcBef>
              <a:buFont typeface="Arial" panose="020B0604020202020204" pitchFamily="34" charset="0"/>
              <a:buNone/>
              <a:defRPr/>
            </a:pPr>
            <a:r>
              <a:rPr lang="fr-FR" sz="2500" b="1" i="1" dirty="0">
                <a:solidFill>
                  <a:srgbClr val="5D3D23"/>
                </a:solidFill>
                <a:latin typeface="Arial Rounded MT Bold" panose="020F0704030504030204" pitchFamily="34" charset="0"/>
                <a:cs typeface="Times New Roman" pitchFamily="18" charset="0"/>
              </a:rPr>
              <a:t>	</a:t>
            </a:r>
            <a:r>
              <a:rPr lang="fr-FR" sz="1400" b="1" i="1" dirty="0">
                <a:solidFill>
                  <a:srgbClr val="F79646"/>
                </a:solidFill>
                <a:latin typeface="Times New Roman" pitchFamily="18" charset="0"/>
                <a:cs typeface="Times New Roman" pitchFamily="18" charset="0"/>
              </a:rPr>
              <a:t>				</a:t>
            </a:r>
            <a:endParaRPr lang="fr-FR" dirty="0"/>
          </a:p>
        </p:txBody>
      </p:sp>
    </p:spTree>
    <p:extLst>
      <p:ext uri="{BB962C8B-B14F-4D97-AF65-F5344CB8AC3E}">
        <p14:creationId xmlns:p14="http://schemas.microsoft.com/office/powerpoint/2010/main" val="2333077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736238" y="2497931"/>
            <a:ext cx="10719523" cy="1862138"/>
          </a:xfrm>
        </p:spPr>
        <p:txBody>
          <a:bodyPr>
            <a:noAutofit/>
          </a:bodyPr>
          <a:lstStyle/>
          <a:p>
            <a:pPr algn="ctr">
              <a:lnSpc>
                <a:spcPts val="3000"/>
              </a:lnSpc>
            </a:pP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r>
            <a:br>
              <a:rPr lang="fr-FR" sz="6000" b="1"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Chapitre 0</a:t>
            </a:r>
            <a:br>
              <a:rPr lang="fr-FR" sz="6000" b="1" i="1" u="none"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fr-FR" sz="166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16600" b="1" i="1" dirty="0">
                <a:effectLst>
                  <a:outerShdw blurRad="38100" dist="38100" dir="2700000" algn="tl">
                    <a:srgbClr val="000000">
                      <a:alpha val="43137"/>
                    </a:srgbClr>
                  </a:outerShdw>
                </a:effectLst>
                <a:latin typeface="Times New Roman" pitchFamily="18" charset="0"/>
                <a:cs typeface="Times New Roman" pitchFamily="18" charset="0"/>
              </a:rPr>
            </a:br>
            <a: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t/>
            </a:r>
            <a:br>
              <a:rPr lang="fr-FR" sz="7200" b="1" i="1" dirty="0">
                <a:solidFill>
                  <a:srgbClr val="FFC000"/>
                </a:solidFill>
                <a:effectLst>
                  <a:outerShdw blurRad="38100" dist="38100" dir="2700000" algn="tl">
                    <a:srgbClr val="000000">
                      <a:alpha val="43137"/>
                    </a:srgbClr>
                  </a:outerShdw>
                </a:effectLst>
                <a:latin typeface="Times New Roman" pitchFamily="18" charset="0"/>
                <a:cs typeface="Times New Roman" pitchFamily="18" charset="0"/>
              </a:rPr>
            </a:br>
            <a:r>
              <a:rPr lang="fr-FR" sz="4800" b="1" i="1" u="none" dirty="0">
                <a:solidFill>
                  <a:srgbClr val="FFC000"/>
                </a:solidFill>
                <a:effectLst>
                  <a:outerShdw blurRad="38100" dist="38100" dir="2700000" algn="tl">
                    <a:srgbClr val="000000">
                      <a:alpha val="43137"/>
                    </a:srgbClr>
                  </a:outerShdw>
                </a:effectLst>
                <a:latin typeface="Agency FB" panose="020B0503020202020204" pitchFamily="34" charset="0"/>
                <a:cs typeface="Times New Roman" pitchFamily="18" charset="0"/>
              </a:rPr>
              <a:t>Introduction à la R.O.</a:t>
            </a:r>
            <a:r>
              <a:rPr lang="fr-FR" sz="4800" b="1" i="1" dirty="0">
                <a:effectLst>
                  <a:outerShdw blurRad="38100" dist="38100" dir="2700000" algn="tl">
                    <a:srgbClr val="000000">
                      <a:alpha val="43137"/>
                    </a:srgbClr>
                  </a:outerShdw>
                </a:effectLst>
                <a:latin typeface="Times New Roman" pitchFamily="18" charset="0"/>
                <a:cs typeface="Times New Roman" pitchFamily="18" charset="0"/>
              </a:rPr>
              <a:t/>
            </a:r>
            <a:br>
              <a:rPr lang="fr-FR" sz="4800" b="1" i="1" dirty="0">
                <a:effectLst>
                  <a:outerShdw blurRad="38100" dist="38100" dir="2700000" algn="tl">
                    <a:srgbClr val="000000">
                      <a:alpha val="43137"/>
                    </a:srgbClr>
                  </a:outerShdw>
                </a:effectLst>
                <a:latin typeface="Times New Roman" pitchFamily="18" charset="0"/>
                <a:cs typeface="Times New Roman" pitchFamily="18" charset="0"/>
              </a:rPr>
            </a:br>
            <a:endParaRPr lang="fr-FR" sz="6000" b="1" i="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Sous-titre 2"/>
          <p:cNvSpPr>
            <a:spLocks noGrp="1"/>
          </p:cNvSpPr>
          <p:nvPr>
            <p:ph type="subTitle" idx="1"/>
          </p:nvPr>
        </p:nvSpPr>
        <p:spPr>
          <a:xfrm>
            <a:off x="2239230" y="5467174"/>
            <a:ext cx="6677025" cy="796924"/>
          </a:xfrm>
        </p:spPr>
        <p:txBody>
          <a:bodyPr>
            <a:normAutofit fontScale="25000" lnSpcReduction="20000"/>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err="1">
                <a:ln>
                  <a:noFill/>
                </a:ln>
                <a:solidFill>
                  <a:srgbClr val="5D3D23"/>
                </a:solidFill>
                <a:effectLst/>
                <a:uLnTx/>
                <a:uFillTx/>
                <a:latin typeface="Arial Rounded MT Bold" panose="020F0704030504030204" pitchFamily="34" charset="0"/>
                <a:cs typeface="Times New Roman" pitchFamily="18" charset="0"/>
              </a:rPr>
              <a:t>Drt</a:t>
            </a: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Abdourahmane GUEYE</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0" i="0"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77 509 95 64</a:t>
            </a:r>
            <a:endPar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56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 </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hlinkClick r:id="rId2">
                  <a:extLst>
                    <a:ext uri="{A12FA001-AC4F-418D-AE19-62706E023703}">
                      <ahyp:hlinkClr xmlns:ahyp="http://schemas.microsoft.com/office/drawing/2018/hyperlinkcolor" xmlns="" val="tx"/>
                    </a:ext>
                  </a:extLst>
                </a:hlinkClick>
              </a:rPr>
              <a:t>gueyeabou17@gmail.com</a:t>
            </a:r>
            <a:r>
              <a:rPr kumimoji="0" lang="fr-FR" sz="5600" b="1" i="1" u="none" strike="noStrike" kern="1200" cap="none" spc="0" normalizeH="0" baseline="0" noProof="0" dirty="0">
                <a:ln>
                  <a:noFill/>
                </a:ln>
                <a:solidFill>
                  <a:srgbClr val="D5B279"/>
                </a:solidFill>
                <a:effectLst/>
                <a:uLnTx/>
                <a:uFillTx/>
                <a:latin typeface="Arial Rounded MT Bold" panose="020F0704030504030204" pitchFamily="34" charset="0"/>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2500" b="1" i="1" u="none" strike="noStrike" kern="1200" cap="none" spc="0" normalizeH="0" baseline="0" noProof="0" dirty="0">
                <a:ln>
                  <a:noFill/>
                </a:ln>
                <a:solidFill>
                  <a:srgbClr val="5D3D23"/>
                </a:solidFill>
                <a:effectLst/>
                <a:uLnTx/>
                <a:uFillTx/>
                <a:latin typeface="Arial Rounded MT Bold" panose="020F0704030504030204" pitchFamily="34" charset="0"/>
                <a:cs typeface="Times New Roman" pitchFamily="18" charset="0"/>
              </a:rPr>
              <a:t>	</a:t>
            </a:r>
            <a:r>
              <a:rPr kumimoji="0" lang="fr-FR" sz="14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lang="fr-FR" dirty="0"/>
          </a:p>
        </p:txBody>
      </p:sp>
      <p:cxnSp>
        <p:nvCxnSpPr>
          <p:cNvPr id="7" name="Connecteur droit 6">
            <a:extLst>
              <a:ext uri="{FF2B5EF4-FFF2-40B4-BE49-F238E27FC236}">
                <a16:creationId xmlns:a16="http://schemas.microsoft.com/office/drawing/2014/main" id="{0AC174EC-7E70-4432-B3D0-05C1A6E0BD66}"/>
              </a:ext>
            </a:extLst>
          </p:cNvPr>
          <p:cNvCxnSpPr>
            <a:cxnSpLocks/>
          </p:cNvCxnSpPr>
          <p:nvPr/>
        </p:nvCxnSpPr>
        <p:spPr>
          <a:xfrm flipH="1" flipV="1">
            <a:off x="976544" y="3347294"/>
            <a:ext cx="7193789" cy="90174"/>
          </a:xfrm>
          <a:prstGeom prst="line">
            <a:avLst/>
          </a:prstGeom>
        </p:spPr>
        <p:style>
          <a:lnRef idx="1">
            <a:schemeClr val="accent4"/>
          </a:lnRef>
          <a:fillRef idx="0">
            <a:schemeClr val="accent4"/>
          </a:fillRef>
          <a:effectRef idx="0">
            <a:schemeClr val="accent4"/>
          </a:effectRef>
          <a:fontRef idx="minor">
            <a:schemeClr val="tx1"/>
          </a:fontRef>
        </p:style>
      </p:cxnSp>
      <p:cxnSp>
        <p:nvCxnSpPr>
          <p:cNvPr id="8" name="Connecteur droit 7">
            <a:extLst>
              <a:ext uri="{FF2B5EF4-FFF2-40B4-BE49-F238E27FC236}">
                <a16:creationId xmlns:a16="http://schemas.microsoft.com/office/drawing/2014/main" id="{2DEDDB56-9E06-4CA8-BE3B-DA8FCDD1DF15}"/>
              </a:ext>
            </a:extLst>
          </p:cNvPr>
          <p:cNvCxnSpPr/>
          <p:nvPr/>
        </p:nvCxnSpPr>
        <p:spPr>
          <a:xfrm>
            <a:off x="1279864" y="2370011"/>
            <a:ext cx="0" cy="1331650"/>
          </a:xfrm>
          <a:prstGeom prst="line">
            <a:avLst/>
          </a:prstGeom>
        </p:spPr>
        <p:style>
          <a:lnRef idx="1">
            <a:schemeClr val="accent4"/>
          </a:lnRef>
          <a:fillRef idx="0">
            <a:schemeClr val="accent4"/>
          </a:fillRef>
          <a:effectRef idx="0">
            <a:schemeClr val="accent4"/>
          </a:effectRef>
          <a:fontRef idx="minor">
            <a:schemeClr val="tx1"/>
          </a:fontRef>
        </p:style>
      </p:cxnSp>
      <p:cxnSp>
        <p:nvCxnSpPr>
          <p:cNvPr id="10" name="Connecteur droit 9">
            <a:extLst>
              <a:ext uri="{FF2B5EF4-FFF2-40B4-BE49-F238E27FC236}">
                <a16:creationId xmlns:a16="http://schemas.microsoft.com/office/drawing/2014/main" id="{CE2547AA-F7DD-45AF-BF2C-BE0D7F288774}"/>
              </a:ext>
            </a:extLst>
          </p:cNvPr>
          <p:cNvCxnSpPr>
            <a:cxnSpLocks/>
          </p:cNvCxnSpPr>
          <p:nvPr/>
        </p:nvCxnSpPr>
        <p:spPr>
          <a:xfrm flipH="1" flipV="1">
            <a:off x="5918200" y="2269067"/>
            <a:ext cx="5608584" cy="60764"/>
          </a:xfrm>
          <a:prstGeom prst="line">
            <a:avLst/>
          </a:prstGeom>
        </p:spPr>
        <p:style>
          <a:lnRef idx="1">
            <a:schemeClr val="accent4"/>
          </a:lnRef>
          <a:fillRef idx="0">
            <a:schemeClr val="accent4"/>
          </a:fillRef>
          <a:effectRef idx="0">
            <a:schemeClr val="accent4"/>
          </a:effectRef>
          <a:fontRef idx="minor">
            <a:schemeClr val="tx1"/>
          </a:fontRef>
        </p:style>
      </p:cxnSp>
      <p:cxnSp>
        <p:nvCxnSpPr>
          <p:cNvPr id="11" name="Connecteur droit 10">
            <a:extLst>
              <a:ext uri="{FF2B5EF4-FFF2-40B4-BE49-F238E27FC236}">
                <a16:creationId xmlns:a16="http://schemas.microsoft.com/office/drawing/2014/main" id="{43694724-61B5-406A-BD90-2D20648FB2A7}"/>
              </a:ext>
            </a:extLst>
          </p:cNvPr>
          <p:cNvCxnSpPr>
            <a:cxnSpLocks/>
          </p:cNvCxnSpPr>
          <p:nvPr/>
        </p:nvCxnSpPr>
        <p:spPr>
          <a:xfrm>
            <a:off x="10995602" y="1352548"/>
            <a:ext cx="0" cy="1960878"/>
          </a:xfrm>
          <a:prstGeom prst="line">
            <a:avLst/>
          </a:prstGeom>
        </p:spPr>
        <p:style>
          <a:lnRef idx="1">
            <a:schemeClr val="accent4"/>
          </a:lnRef>
          <a:fillRef idx="0">
            <a:schemeClr val="accent4"/>
          </a:fillRef>
          <a:effectRef idx="0">
            <a:schemeClr val="accent4"/>
          </a:effectRef>
          <a:fontRef idx="minor">
            <a:schemeClr val="tx1"/>
          </a:fontRef>
        </p:style>
      </p:cxnSp>
      <p:pic>
        <p:nvPicPr>
          <p:cNvPr id="1026" name="Picture 2" descr="Recherche opérationnelle en logistique urbaine | Interface Transport">
            <a:extLst>
              <a:ext uri="{FF2B5EF4-FFF2-40B4-BE49-F238E27FC236}">
                <a16:creationId xmlns:a16="http://schemas.microsoft.com/office/drawing/2014/main" id="{E1264073-D560-4774-B9A5-3CC3860D5017}"/>
              </a:ext>
            </a:extLst>
          </p:cNvPr>
          <p:cNvPicPr>
            <a:picLocks noChangeAspect="1" noChangeArrowheads="1"/>
          </p:cNvPicPr>
          <p:nvPr/>
        </p:nvPicPr>
        <p:blipFill rotWithShape="1">
          <a:blip r:embed="rId3">
            <a:duotone>
              <a:schemeClr val="accent4">
                <a:shade val="45000"/>
                <a:satMod val="135000"/>
              </a:schemeClr>
              <a:prstClr val="white"/>
            </a:duotone>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rcRect l="33587" t="16121" r="31788" b="19652"/>
          <a:stretch/>
        </p:blipFill>
        <p:spPr bwMode="auto">
          <a:xfrm>
            <a:off x="9952770" y="5333393"/>
            <a:ext cx="956425" cy="1064485"/>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Connecteur droit 17">
            <a:extLst>
              <a:ext uri="{FF2B5EF4-FFF2-40B4-BE49-F238E27FC236}">
                <a16:creationId xmlns:a16="http://schemas.microsoft.com/office/drawing/2014/main" id="{384FD238-BDD0-4101-A352-40E27C65B1CD}"/>
              </a:ext>
            </a:extLst>
          </p:cNvPr>
          <p:cNvCxnSpPr>
            <a:cxnSpLocks/>
          </p:cNvCxnSpPr>
          <p:nvPr/>
        </p:nvCxnSpPr>
        <p:spPr>
          <a:xfrm>
            <a:off x="3818467" y="4360069"/>
            <a:ext cx="4529666" cy="0"/>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6976445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33866"/>
            <a:ext cx="10819866" cy="891138"/>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Plan</a:t>
            </a:r>
            <a:endParaRPr lang="fr-FR" sz="2400" i="1"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12703"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32" name="ZoneTexte 31">
            <a:extLst>
              <a:ext uri="{FF2B5EF4-FFF2-40B4-BE49-F238E27FC236}">
                <a16:creationId xmlns:a16="http://schemas.microsoft.com/office/drawing/2014/main" id="{CE939EE4-5D97-4D94-A842-998FE27A8754}"/>
              </a:ext>
            </a:extLst>
          </p:cNvPr>
          <p:cNvSpPr txBox="1"/>
          <p:nvPr/>
        </p:nvSpPr>
        <p:spPr>
          <a:xfrm>
            <a:off x="1397535" y="905717"/>
            <a:ext cx="10750078" cy="5154809"/>
          </a:xfrm>
          <a:prstGeom prst="rect">
            <a:avLst/>
          </a:prstGeom>
          <a:noFill/>
        </p:spPr>
        <p:txBody>
          <a:bodyPr wrap="square">
            <a:spAutoFit/>
          </a:body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4800" b="1" i="1" u="sng"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Times New Roman" pitchFamily="18" charset="0"/>
                <a:ea typeface="+mj-ea"/>
                <a:cs typeface="Times New Roman" pitchFamily="18" charset="0"/>
              </a:rPr>
              <a:t/>
            </a:r>
            <a:br>
              <a:rPr kumimoji="0" lang="fr-FR" sz="4800" b="1" i="1" u="sng"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Times New Roman" pitchFamily="18" charset="0"/>
                <a:ea typeface="+mj-ea"/>
                <a:cs typeface="Times New Roman" pitchFamily="18" charset="0"/>
              </a:rPr>
            </a:b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Introduction</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1 - Définition</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2 – </a:t>
            </a:r>
            <a:r>
              <a:rPr lang="fr-FR" sz="1400" b="1" i="1" dirty="0">
                <a:solidFill>
                  <a:srgbClr val="F79646">
                    <a:lumMod val="50000"/>
                  </a:srgbClr>
                </a:solidFill>
                <a:latin typeface="Times New Roman" pitchFamily="18" charset="0"/>
                <a:cs typeface="Times New Roman" pitchFamily="18" charset="0"/>
              </a:rPr>
              <a:t>Porté d’une étude en RO</a:t>
            </a:r>
            <a:endPar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Historique</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1 – Caractéristique et Typologie des Contraintes</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2 – Les </a:t>
            </a:r>
            <a:r>
              <a:rPr kumimoji="0" lang="fr-FR" sz="14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pre</a:t>
            </a:r>
            <a:r>
              <a:rPr lang="fr-FR" sz="1400" b="1" i="1" dirty="0" err="1">
                <a:solidFill>
                  <a:srgbClr val="F79646">
                    <a:lumMod val="50000"/>
                  </a:srgbClr>
                </a:solidFill>
                <a:latin typeface="Times New Roman" pitchFamily="18" charset="0"/>
                <a:cs typeface="Times New Roman" pitchFamily="18" charset="0"/>
              </a:rPr>
              <a:t>mières</a:t>
            </a:r>
            <a:r>
              <a:rPr lang="fr-FR" sz="1400" b="1" i="1" dirty="0">
                <a:solidFill>
                  <a:srgbClr val="F79646">
                    <a:lumMod val="50000"/>
                  </a:srgbClr>
                </a:solidFill>
                <a:latin typeface="Times New Roman" pitchFamily="18" charset="0"/>
                <a:cs typeface="Times New Roman" pitchFamily="18" charset="0"/>
              </a:rPr>
              <a:t> équipes de RO</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Grands Problèmes </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1 – </a:t>
            </a:r>
            <a:r>
              <a:rPr kumimoji="0" lang="fr-FR" sz="14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Probl</a:t>
            </a:r>
            <a:r>
              <a:rPr lang="fr-FR" sz="1400" b="1" i="1" dirty="0" err="1">
                <a:solidFill>
                  <a:srgbClr val="F79646">
                    <a:lumMod val="50000"/>
                  </a:srgbClr>
                </a:solidFill>
                <a:latin typeface="Times New Roman" pitchFamily="18" charset="0"/>
                <a:cs typeface="Times New Roman" pitchFamily="18" charset="0"/>
              </a:rPr>
              <a:t>ème</a:t>
            </a:r>
            <a:r>
              <a:rPr lang="fr-FR" sz="1400" b="1" i="1" dirty="0">
                <a:solidFill>
                  <a:srgbClr val="F79646">
                    <a:lumMod val="50000"/>
                  </a:srgbClr>
                </a:solidFill>
                <a:latin typeface="Times New Roman" pitchFamily="18" charset="0"/>
                <a:cs typeface="Times New Roman" pitchFamily="18" charset="0"/>
              </a:rPr>
              <a:t> de flot</a:t>
            </a:r>
            <a:endPar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2 – </a:t>
            </a:r>
            <a:r>
              <a:rPr kumimoji="0" lang="fr-FR" sz="14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Prolè</a:t>
            </a:r>
            <a:r>
              <a:rPr lang="fr-FR" sz="1400" b="1" i="1" dirty="0">
                <a:solidFill>
                  <a:srgbClr val="F79646">
                    <a:lumMod val="50000"/>
                  </a:srgbClr>
                </a:solidFill>
                <a:latin typeface="Times New Roman" pitchFamily="18" charset="0"/>
                <a:cs typeface="Times New Roman" pitchFamily="18" charset="0"/>
              </a:rPr>
              <a:t>me</a:t>
            </a: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s d’</a:t>
            </a:r>
            <a:r>
              <a:rPr kumimoji="0" lang="fr-FR" sz="1400" b="1" i="1" u="none"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Ordonancemants</a:t>
            </a:r>
            <a:endPar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2000" b="0" i="1" u="sng" strike="noStrike" kern="1200" cap="none" spc="0" normalizeH="0" baseline="0" noProof="0" dirty="0" err="1">
                <a:ln>
                  <a:noFill/>
                </a:ln>
                <a:solidFill>
                  <a:srgbClr val="F79646">
                    <a:lumMod val="50000"/>
                  </a:srgbClr>
                </a:solidFill>
                <a:effectLst/>
                <a:uLnTx/>
                <a:uFillTx/>
                <a:latin typeface="Times New Roman" pitchFamily="18" charset="0"/>
                <a:ea typeface="+mn-ea"/>
                <a:cs typeface="Times New Roman" pitchFamily="18" charset="0"/>
              </a:rPr>
              <a:t>Success</a:t>
            </a:r>
            <a:r>
              <a:rPr kumimoji="0" lang="fr-FR" sz="2000" b="0"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Stories</a:t>
            </a:r>
          </a:p>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4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endParaRPr lang="fr-FR" dirty="0"/>
          </a:p>
        </p:txBody>
      </p:sp>
      <p:sp>
        <p:nvSpPr>
          <p:cNvPr id="15" name="Oval 3">
            <a:extLst>
              <a:ext uri="{FF2B5EF4-FFF2-40B4-BE49-F238E27FC236}">
                <a16:creationId xmlns:a16="http://schemas.microsoft.com/office/drawing/2014/main" id="{0A47F3AE-7973-40F4-B35C-B5EFC65C2522}"/>
              </a:ext>
            </a:extLst>
          </p:cNvPr>
          <p:cNvSpPr/>
          <p:nvPr/>
        </p:nvSpPr>
        <p:spPr>
          <a:xfrm>
            <a:off x="2258954" y="2664309"/>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2</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16" name="Oval 9">
            <a:extLst>
              <a:ext uri="{FF2B5EF4-FFF2-40B4-BE49-F238E27FC236}">
                <a16:creationId xmlns:a16="http://schemas.microsoft.com/office/drawing/2014/main" id="{AF57050B-DC86-47B6-978B-8986EEAC5B15}"/>
              </a:ext>
            </a:extLst>
          </p:cNvPr>
          <p:cNvSpPr/>
          <p:nvPr/>
        </p:nvSpPr>
        <p:spPr>
          <a:xfrm>
            <a:off x="2258955" y="1136358"/>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1</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17" name="Oval 10">
            <a:extLst>
              <a:ext uri="{FF2B5EF4-FFF2-40B4-BE49-F238E27FC236}">
                <a16:creationId xmlns:a16="http://schemas.microsoft.com/office/drawing/2014/main" id="{D680D639-454E-4F80-ACC9-DC16DAB505C1}"/>
              </a:ext>
            </a:extLst>
          </p:cNvPr>
          <p:cNvSpPr/>
          <p:nvPr/>
        </p:nvSpPr>
        <p:spPr>
          <a:xfrm>
            <a:off x="2258954" y="4152727"/>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3</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sp>
        <p:nvSpPr>
          <p:cNvPr id="18" name="Oval 11">
            <a:extLst>
              <a:ext uri="{FF2B5EF4-FFF2-40B4-BE49-F238E27FC236}">
                <a16:creationId xmlns:a16="http://schemas.microsoft.com/office/drawing/2014/main" id="{E1748282-54C6-4054-A515-C1BBAF7D24F5}"/>
              </a:ext>
            </a:extLst>
          </p:cNvPr>
          <p:cNvSpPr/>
          <p:nvPr/>
        </p:nvSpPr>
        <p:spPr>
          <a:xfrm>
            <a:off x="2258952" y="5373621"/>
            <a:ext cx="340239" cy="288032"/>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rPr>
              <a:t>4</a:t>
            </a:r>
            <a:endParaRPr kumimoji="0" lang="fr-FR" sz="1200" b="1" i="1" u="none" strike="noStrike" kern="0" cap="none" spc="0" normalizeH="0" baseline="0" noProof="0" dirty="0">
              <a:ln>
                <a:noFill/>
              </a:ln>
              <a:solidFill>
                <a:prstClr val="white"/>
              </a:solidFill>
              <a:effectLst/>
              <a:uLnTx/>
              <a:uFillTx/>
              <a:latin typeface="Times New Roman" pitchFamily="18" charset="0"/>
              <a:ea typeface="+mn-ea"/>
              <a:cs typeface="Times New Roman" pitchFamily="18" charset="0"/>
            </a:endParaRPr>
          </a:p>
        </p:txBody>
      </p:sp>
      <p:pic>
        <p:nvPicPr>
          <p:cNvPr id="19" name="Picture 4">
            <a:extLst>
              <a:ext uri="{FF2B5EF4-FFF2-40B4-BE49-F238E27FC236}">
                <a16:creationId xmlns:a16="http://schemas.microsoft.com/office/drawing/2014/main" id="{BEE8AA85-D459-417A-8521-263B3C9D5CFE}"/>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tretch>
            <a:fillRect/>
          </a:stretch>
        </p:blipFill>
        <p:spPr>
          <a:xfrm flipH="1">
            <a:off x="9651794" y="2863336"/>
            <a:ext cx="1668114" cy="12763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7230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0"/>
            <a:ext cx="10813447" cy="85727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Chapitre 0</a:t>
            </a:r>
            <a:endParaRPr lang="fr-FR" sz="2400" i="1"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12703"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pic>
        <p:nvPicPr>
          <p:cNvPr id="1030" name="Picture 6" descr="Image vectorielle de stock de Théorie des maths et équation de 1026470293">
            <a:extLst>
              <a:ext uri="{FF2B5EF4-FFF2-40B4-BE49-F238E27FC236}">
                <a16:creationId xmlns:a16="http://schemas.microsoft.com/office/drawing/2014/main" id="{044C9752-6B00-4557-B6F4-D1DD304A57FD}"/>
              </a:ext>
            </a:extLst>
          </p:cNvPr>
          <p:cNvPicPr>
            <a:picLocks noChangeAspect="1" noChangeArrowheads="1"/>
          </p:cNvPicPr>
          <p:nvPr/>
        </p:nvPicPr>
        <p:blipFill rotWithShape="1">
          <a:blip r:embed="rId2">
            <a:duotone>
              <a:schemeClr val="accent4">
                <a:shade val="45000"/>
                <a:satMod val="135000"/>
              </a:schemeClr>
              <a:prstClr val="white"/>
            </a:duotone>
            <a:extLst>
              <a:ext uri="{28A0092B-C50C-407E-A947-70E740481C1C}">
                <a14:useLocalDpi xmlns:a14="http://schemas.microsoft.com/office/drawing/2010/main" val="0"/>
              </a:ext>
            </a:extLst>
          </a:blip>
          <a:srcRect b="6546"/>
          <a:stretch/>
        </p:blipFill>
        <p:spPr bwMode="auto">
          <a:xfrm>
            <a:off x="1684020" y="1154921"/>
            <a:ext cx="10033534" cy="5366224"/>
          </a:xfrm>
          <a:prstGeom prst="rect">
            <a:avLst/>
          </a:prstGeom>
          <a:noFill/>
          <a:extLst>
            <a:ext uri="{909E8E84-426E-40DD-AFC4-6F175D3DCCD1}">
              <a14:hiddenFill xmlns:a14="http://schemas.microsoft.com/office/drawing/2010/main">
                <a:solidFill>
                  <a:srgbClr val="FFFFFF"/>
                </a:solidFill>
              </a14:hiddenFill>
            </a:ext>
          </a:extLst>
        </p:spPr>
      </p:pic>
      <p:sp>
        <p:nvSpPr>
          <p:cNvPr id="42" name="ZoneTexte 41">
            <a:extLst>
              <a:ext uri="{FF2B5EF4-FFF2-40B4-BE49-F238E27FC236}">
                <a16:creationId xmlns:a16="http://schemas.microsoft.com/office/drawing/2014/main" id="{18B292E5-F23E-422A-828B-F5A8CBCF94BD}"/>
              </a:ext>
            </a:extLst>
          </p:cNvPr>
          <p:cNvSpPr txBox="1"/>
          <p:nvPr/>
        </p:nvSpPr>
        <p:spPr>
          <a:xfrm>
            <a:off x="3746376" y="2894955"/>
            <a:ext cx="5823751" cy="1569660"/>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pPr algn="ctr"/>
            <a:r>
              <a:rPr kumimoji="0" lang="fr-FR" sz="4800" b="1" i="1"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gency FB" panose="020B0503020202020204" pitchFamily="34" charset="0"/>
                <a:ea typeface="+mj-ea"/>
                <a:cs typeface="Times New Roman" pitchFamily="18" charset="0"/>
              </a:rPr>
              <a:t>Introduction à la Recherche Opérationnelle</a:t>
            </a:r>
          </a:p>
        </p:txBody>
      </p:sp>
      <p:pic>
        <p:nvPicPr>
          <p:cNvPr id="43" name="Picture 2" descr="Icône Plate De Modélisation 3d Ordinateur Portable Avec Des Icônes Orange  De Projet 3d Dans Le Modèle Plat À La Mode Dessin 3d Sur La Conception De  Style Dégradé Portable Conçu Pour">
            <a:extLst>
              <a:ext uri="{FF2B5EF4-FFF2-40B4-BE49-F238E27FC236}">
                <a16:creationId xmlns:a16="http://schemas.microsoft.com/office/drawing/2014/main" id="{E1815679-C7C9-4AB9-8059-0A10893A1974}"/>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l="4664" t="7424" r="4720" b="6621"/>
          <a:stretch/>
        </p:blipFill>
        <p:spPr bwMode="auto">
          <a:xfrm>
            <a:off x="639192" y="4533204"/>
            <a:ext cx="1677880" cy="1392640"/>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descr="Modélisation 3D Style Plat, Coloré, Icône De Vecteur Pour Les Graphiques  D'informations, Les Sites Web, Les Médias Mobiles Et Imprimés. Clip Art  Libres De Droits , Vecteurs Et Illustration. Image 55936012.">
            <a:extLst>
              <a:ext uri="{FF2B5EF4-FFF2-40B4-BE49-F238E27FC236}">
                <a16:creationId xmlns:a16="http://schemas.microsoft.com/office/drawing/2014/main" id="{A2967C35-ED71-4501-9B23-42E46DD0ADDD}"/>
              </a:ext>
            </a:extLst>
          </p:cNvPr>
          <p:cNvPicPr>
            <a:picLocks noChangeAspect="1" noChangeArrowheads="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l="23345" t="15106" r="12440" b="15217"/>
          <a:stretch/>
        </p:blipFill>
        <p:spPr bwMode="auto">
          <a:xfrm>
            <a:off x="10508976" y="984385"/>
            <a:ext cx="1423608" cy="1544714"/>
          </a:xfrm>
          <a:prstGeom prst="rect">
            <a:avLst/>
          </a:prstGeom>
          <a:noFill/>
          <a:extLst>
            <a:ext uri="{909E8E84-426E-40DD-AFC4-6F175D3DCCD1}">
              <a14:hiddenFill xmlns:a14="http://schemas.microsoft.com/office/drawing/2010/main">
                <a:solidFill>
                  <a:srgbClr val="FFFFFF"/>
                </a:solidFill>
              </a14:hiddenFill>
            </a:ext>
          </a:extLst>
        </p:spPr>
      </p:pic>
      <p:sp>
        <p:nvSpPr>
          <p:cNvPr id="45" name="Sous-titre 2">
            <a:extLst>
              <a:ext uri="{FF2B5EF4-FFF2-40B4-BE49-F238E27FC236}">
                <a16:creationId xmlns:a16="http://schemas.microsoft.com/office/drawing/2014/main" id="{FE1DB75B-F139-4ECC-9531-C1F8A3884183}"/>
              </a:ext>
            </a:extLst>
          </p:cNvPr>
          <p:cNvSpPr txBox="1">
            <a:spLocks/>
          </p:cNvSpPr>
          <p:nvPr/>
        </p:nvSpPr>
        <p:spPr>
          <a:xfrm>
            <a:off x="4671835" y="5364366"/>
            <a:ext cx="2880014" cy="796924"/>
          </a:xfrm>
          <a:prstGeom prst="rect">
            <a:avLst/>
          </a:prstGeom>
        </p:spPr>
        <p:style>
          <a:lnRef idx="2">
            <a:schemeClr val="accent4"/>
          </a:lnRef>
          <a:fillRef idx="1">
            <a:schemeClr val="lt1"/>
          </a:fillRef>
          <a:effectRef idx="0">
            <a:schemeClr val="accent4"/>
          </a:effectRef>
          <a:fontRef idx="minor">
            <a:schemeClr val="dk1"/>
          </a:fontRef>
        </p:style>
        <p:txBody>
          <a:bodyPr>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ct val="20000"/>
              </a:spcBef>
              <a:buFont typeface="Arial" panose="020B0604020202020204" pitchFamily="34" charset="0"/>
              <a:buNone/>
              <a:defRPr/>
            </a:pPr>
            <a:r>
              <a:rPr lang="fr-FR" sz="5600" b="1" i="1" dirty="0" err="1">
                <a:solidFill>
                  <a:srgbClr val="5D3D23"/>
                </a:solidFill>
                <a:latin typeface="Arial Rounded MT Bold" panose="020F0704030504030204" pitchFamily="34" charset="0"/>
                <a:cs typeface="Times New Roman" pitchFamily="18" charset="0"/>
              </a:rPr>
              <a:t>Drt</a:t>
            </a:r>
            <a:r>
              <a:rPr lang="fr-FR" sz="5600" b="1" i="1" dirty="0">
                <a:solidFill>
                  <a:srgbClr val="5D3D23"/>
                </a:solidFill>
                <a:latin typeface="Arial Rounded MT Bold" panose="020F0704030504030204" pitchFamily="34" charset="0"/>
                <a:cs typeface="Times New Roman" pitchFamily="18" charset="0"/>
              </a:rPr>
              <a:t>  Abdourahmane GUEYE</a:t>
            </a:r>
          </a:p>
          <a:p>
            <a:pPr marL="0" indent="0" algn="ctr">
              <a:lnSpc>
                <a:spcPct val="100000"/>
              </a:lnSpc>
              <a:spcBef>
                <a:spcPct val="20000"/>
              </a:spcBef>
              <a:buFont typeface="Arial" panose="020B0604020202020204" pitchFamily="34" charset="0"/>
              <a:buNone/>
              <a:defRPr/>
            </a:pPr>
            <a:r>
              <a:rPr lang="fr-FR" sz="5600" dirty="0">
                <a:solidFill>
                  <a:srgbClr val="5D3D23"/>
                </a:solidFill>
                <a:latin typeface="Arial Rounded MT Bold" panose="020F0704030504030204" pitchFamily="34" charset="0"/>
                <a:cs typeface="Times New Roman" pitchFamily="18" charset="0"/>
              </a:rPr>
              <a:t> 77 509 95 64</a:t>
            </a:r>
            <a:endParaRPr lang="fr-FR" sz="5600" b="1" i="1" dirty="0">
              <a:solidFill>
                <a:srgbClr val="5D3D23"/>
              </a:solidFill>
              <a:latin typeface="Arial Rounded MT Bold" panose="020F0704030504030204" pitchFamily="34" charset="0"/>
              <a:cs typeface="Times New Roman" pitchFamily="18" charset="0"/>
            </a:endParaRPr>
          </a:p>
          <a:p>
            <a:pPr marL="0" indent="0" algn="ctr">
              <a:lnSpc>
                <a:spcPct val="100000"/>
              </a:lnSpc>
              <a:spcBef>
                <a:spcPct val="20000"/>
              </a:spcBef>
              <a:buFont typeface="Arial" panose="020B0604020202020204" pitchFamily="34" charset="0"/>
              <a:buNone/>
              <a:defRPr/>
            </a:pPr>
            <a:r>
              <a:rPr lang="fr-FR" sz="5600" b="1" i="1" dirty="0">
                <a:solidFill>
                  <a:srgbClr val="5D3D23"/>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 </a:t>
            </a:r>
            <a:r>
              <a:rPr lang="fr-FR" sz="5600" b="1" i="1" dirty="0">
                <a:solidFill>
                  <a:srgbClr val="D5B279"/>
                </a:solidFill>
                <a:latin typeface="Arial Rounded MT Bold" panose="020F0704030504030204" pitchFamily="34" charset="0"/>
                <a:cs typeface="Times New Roman" pitchFamily="18" charset="0"/>
                <a:hlinkClick r:id="rId5">
                  <a:extLst>
                    <a:ext uri="{A12FA001-AC4F-418D-AE19-62706E023703}">
                      <ahyp:hlinkClr xmlns:ahyp="http://schemas.microsoft.com/office/drawing/2018/hyperlinkcolor" xmlns="" val="tx"/>
                    </a:ext>
                  </a:extLst>
                </a:hlinkClick>
              </a:rPr>
              <a:t>gueyeabou17@gmail.com</a:t>
            </a:r>
            <a:r>
              <a:rPr lang="fr-FR" sz="5600" b="1" i="1" dirty="0">
                <a:solidFill>
                  <a:srgbClr val="D5B279"/>
                </a:solidFill>
                <a:latin typeface="Arial Rounded MT Bold" panose="020F0704030504030204" pitchFamily="34" charset="0"/>
                <a:cs typeface="Times New Roman" pitchFamily="18" charset="0"/>
              </a:rPr>
              <a:t> </a:t>
            </a:r>
          </a:p>
          <a:p>
            <a:pPr marL="0" indent="0" algn="ctr">
              <a:lnSpc>
                <a:spcPct val="100000"/>
              </a:lnSpc>
              <a:spcBef>
                <a:spcPct val="20000"/>
              </a:spcBef>
              <a:buFont typeface="Arial" panose="020B0604020202020204" pitchFamily="34" charset="0"/>
              <a:buNone/>
              <a:defRPr/>
            </a:pPr>
            <a:r>
              <a:rPr lang="fr-FR" sz="2500" b="1" i="1" dirty="0">
                <a:solidFill>
                  <a:srgbClr val="5D3D23"/>
                </a:solidFill>
                <a:latin typeface="Arial Rounded MT Bold" panose="020F0704030504030204" pitchFamily="34" charset="0"/>
                <a:cs typeface="Times New Roman" pitchFamily="18" charset="0"/>
              </a:rPr>
              <a:t>	</a:t>
            </a:r>
            <a:r>
              <a:rPr lang="fr-FR" sz="1400" b="1" i="1" dirty="0">
                <a:solidFill>
                  <a:srgbClr val="F79646"/>
                </a:solidFill>
                <a:latin typeface="Times New Roman" pitchFamily="18" charset="0"/>
                <a:cs typeface="Times New Roman" pitchFamily="18" charset="0"/>
              </a:rPr>
              <a:t>				</a:t>
            </a:r>
            <a:endParaRPr lang="fr-FR" dirty="0"/>
          </a:p>
        </p:txBody>
      </p:sp>
    </p:spTree>
    <p:extLst>
      <p:ext uri="{BB962C8B-B14F-4D97-AF65-F5344CB8AC3E}">
        <p14:creationId xmlns:p14="http://schemas.microsoft.com/office/powerpoint/2010/main" val="31710933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Introduction  </a:t>
            </a:r>
            <a:r>
              <a:rPr lang="fr-FR" sz="4800" b="1" i="1" dirty="0">
                <a:solidFill>
                  <a:schemeClr val="bg1"/>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RO Kezako</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899603" y="954021"/>
            <a:ext cx="12120033"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 – </a:t>
            </a:r>
            <a:r>
              <a:rPr kumimoji="0" lang="fr-FR" sz="18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Définitions</a:t>
            </a:r>
          </a:p>
          <a:p>
            <a:pPr marL="1257300" marR="0" lvl="3" indent="0" algn="l" defTabSz="914400" rtl="0" eaLnBrk="1" fontAlgn="auto" latinLnBrk="0" hangingPunct="1">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Qu’est ce que la RO</a:t>
            </a:r>
          </a:p>
          <a:p>
            <a:pPr marL="400050" marR="0" lvl="1" indent="0" algn="l" defTabSz="914400" rtl="0" eaLnBrk="1" fontAlgn="auto" latinLnBrk="0" hangingPunct="1">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Recherche Opérationnelle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RO »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traduction littérale de</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Operationel Research</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a:t>
            </a:r>
          </a:p>
          <a:p>
            <a:pPr marL="400050" marR="0" lvl="1" indent="0" algn="l" defTabSz="914400" rtl="0" eaLnBrk="1" fontAlgn="auto" latinLnBrk="0" hangingPunct="1">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Terme employer pour la première fois par  Sir Robert Watson Watt pour désigner :</a:t>
            </a:r>
          </a:p>
          <a:p>
            <a:pPr marL="400050" marR="0" lvl="1" indent="0" algn="l" defTabSz="914400" rtl="0" eaLnBrk="1" fontAlgn="auto" latinLnBrk="0" hangingPunct="1">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Recherche scientifique du rendement optimal d’une opération militaire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a:t>
            </a:r>
          </a:p>
          <a:p>
            <a:pPr marL="400050" marR="0" lvl="1" indent="0" algn="l" defTabSz="914400" rtl="0" eaLnBrk="1" fontAlgn="auto" latinLnBrk="0" hangingPunct="1">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La RO est la discipline des méthodes scientifique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Maths – Info – Gestion</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 )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pour résoudre  de maniéré efficiente des problèmes  opérationnels et organiques.</a:t>
            </a:r>
          </a:p>
          <a:p>
            <a:pPr marL="400050" marR="0" lvl="1" indent="0" algn="l" defTabSz="914400" rtl="0" eaLnBrk="1" fontAlgn="auto" latinLnBrk="0" hangingPunct="1">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Porté d’une étude en Recherche Opérationnelle </a:t>
            </a:r>
          </a:p>
          <a:p>
            <a:pPr marL="400050" marR="0" lvl="1" indent="0" algn="l" defTabSz="914400" rtl="0" eaLnBrk="1" fontAlgn="auto" latinLnBrk="0" hangingPunct="1">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Porté Stratégique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problèmes d’organisation (réseaux de distribution), de structuration (choix d’équipements, dimensionnement de flottes)  la conduite  des opérations au sens économique (choix d’implantations, décisions d’investissement) ...</a:t>
            </a:r>
          </a:p>
          <a:p>
            <a:pPr marL="400050" marR="0" lvl="1" indent="0" algn="l" defTabSz="914400" rtl="0" eaLnBrk="1" fontAlgn="auto" latinLnBrk="0" hangingPunct="1">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Porté Opérationnelle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gestion de flux et fonctionnement des réseaux de distribution,  ordonnancement </a:t>
            </a:r>
            <a:r>
              <a:rPr kumimoji="0" lang="fr-FR" sz="1800" b="1" i="1" u="none" strike="noStrike" kern="1200" cap="none" spc="0" normalizeH="0" noProof="0" dirty="0">
                <a:ln>
                  <a:noFill/>
                </a:ln>
                <a:solidFill>
                  <a:srgbClr val="F79646">
                    <a:lumMod val="50000"/>
                  </a:srgbClr>
                </a:solidFill>
                <a:effectLst/>
                <a:uLnTx/>
                <a:uFillTx/>
                <a:latin typeface="Times New Roman" pitchFamily="18" charset="0"/>
                <a:ea typeface="+mn-ea"/>
                <a:cs typeface="Times New Roman" pitchFamily="18" charset="0"/>
              </a:rPr>
              <a:t>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de  tâches  dans les chantiers, mise en œuvre d’outils de production, plans de maintenance ...</a:t>
            </a:r>
          </a:p>
          <a:p>
            <a:pPr marL="685800" marR="0" lvl="1" indent="-285750" algn="l" defTabSz="914400" rtl="0" eaLnBrk="1" fontAlgn="auto" latinLnBrk="0" hangingPunct="1">
              <a:spcBef>
                <a:spcPct val="20000"/>
              </a:spcBef>
              <a:spcAft>
                <a:spcPts val="0"/>
              </a:spcAft>
              <a:buClrTx/>
              <a:buSzTx/>
              <a:buFont typeface="Wingdings" pitchFamily="2" charset="2"/>
              <a:buChar char="ü"/>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Porté Technique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Elaboration et l’évaluation d’éléments ( optimisation de composants ) ...</a:t>
            </a:r>
          </a:p>
        </p:txBody>
      </p:sp>
    </p:spTree>
    <p:extLst>
      <p:ext uri="{BB962C8B-B14F-4D97-AF65-F5344CB8AC3E}">
        <p14:creationId xmlns:p14="http://schemas.microsoft.com/office/powerpoint/2010/main" val="2150026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xEl>
                                              <p:pRg st="2" end="2"/>
                                            </p:txEl>
                                          </p:spTgt>
                                        </p:tgtEl>
                                        <p:attrNameLst>
                                          <p:attrName>style.visibility</p:attrName>
                                        </p:attrNameLst>
                                      </p:cBhvr>
                                      <p:to>
                                        <p:strVal val="visible"/>
                                      </p:to>
                                    </p:set>
                                    <p:animEffect transition="in" filter="fade">
                                      <p:cBhvr>
                                        <p:cTn id="7" dur="500"/>
                                        <p:tgtEl>
                                          <p:spTgt spid="14">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4">
                                            <p:txEl>
                                              <p:pRg st="3" end="3"/>
                                            </p:txEl>
                                          </p:spTgt>
                                        </p:tgtEl>
                                        <p:attrNameLst>
                                          <p:attrName>style.visibility</p:attrName>
                                        </p:attrNameLst>
                                      </p:cBhvr>
                                      <p:to>
                                        <p:strVal val="visible"/>
                                      </p:to>
                                    </p:set>
                                    <p:animEffect transition="in" filter="fade">
                                      <p:cBhvr>
                                        <p:cTn id="10" dur="500"/>
                                        <p:tgtEl>
                                          <p:spTgt spid="14">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xEl>
                                              <p:pRg st="4" end="4"/>
                                            </p:txEl>
                                          </p:spTgt>
                                        </p:tgtEl>
                                        <p:attrNameLst>
                                          <p:attrName>style.visibility</p:attrName>
                                        </p:attrNameLst>
                                      </p:cBhvr>
                                      <p:to>
                                        <p:strVal val="visible"/>
                                      </p:to>
                                    </p:set>
                                    <p:animEffect transition="in" filter="fade">
                                      <p:cBhvr>
                                        <p:cTn id="13" dur="500"/>
                                        <p:tgtEl>
                                          <p:spTgt spid="14">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4">
                                            <p:txEl>
                                              <p:pRg st="5" end="5"/>
                                            </p:txEl>
                                          </p:spTgt>
                                        </p:tgtEl>
                                        <p:attrNameLst>
                                          <p:attrName>style.visibility</p:attrName>
                                        </p:attrNameLst>
                                      </p:cBhvr>
                                      <p:to>
                                        <p:strVal val="visible"/>
                                      </p:to>
                                    </p:set>
                                    <p:animEffect transition="in" filter="fade">
                                      <p:cBhvr>
                                        <p:cTn id="16" dur="500"/>
                                        <p:tgtEl>
                                          <p:spTgt spid="14">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4">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4">
                                            <p:txEl>
                                              <p:pRg st="11" end="1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4">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4" y="23635"/>
            <a:ext cx="10816625" cy="83363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Introduction  </a:t>
            </a:r>
            <a:r>
              <a:rPr lang="fr-FR" sz="4800" b="1" i="1" dirty="0">
                <a:solidFill>
                  <a:schemeClr val="bg1"/>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Histoire</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4" name="Content Placeholder 2">
            <a:extLst>
              <a:ext uri="{FF2B5EF4-FFF2-40B4-BE49-F238E27FC236}">
                <a16:creationId xmlns:a16="http://schemas.microsoft.com/office/drawing/2014/main" id="{43A22A4D-E4B7-411E-B1A3-686C18F47CB4}"/>
              </a:ext>
            </a:extLst>
          </p:cNvPr>
          <p:cNvSpPr txBox="1">
            <a:spLocks/>
          </p:cNvSpPr>
          <p:nvPr/>
        </p:nvSpPr>
        <p:spPr>
          <a:xfrm>
            <a:off x="923278" y="943088"/>
            <a:ext cx="11290882" cy="5891277"/>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00050" lvl="1" indent="0">
              <a:buNone/>
            </a:pPr>
            <a:r>
              <a:rPr lang="fr-FR" sz="1800" b="1" i="1" dirty="0">
                <a:solidFill>
                  <a:srgbClr val="F79646">
                    <a:lumMod val="50000"/>
                  </a:srgbClr>
                </a:solidFill>
                <a:latin typeface="Times New Roman" pitchFamily="18" charset="0"/>
                <a:cs typeface="Times New Roman" pitchFamily="18" charset="0"/>
              </a:rPr>
              <a:t>Le mot « opérations » un terme uniquement militaire s’est imposé de lui-même, et cela, en raison de l’analogie entre les applications : dans les milieux militaires et civils, la recherche opérationnelle est utilisée dans le même but et emploie des méthodes et des techniques identiques caractérisées par les mêmes mots-clés :</a:t>
            </a:r>
          </a:p>
          <a:p>
            <a:pPr marL="400050" lvl="1" indent="0">
              <a:buNone/>
            </a:pPr>
            <a:endParaRPr lang="fr-FR" sz="1800" b="1" i="1" dirty="0">
              <a:solidFill>
                <a:srgbClr val="F79646">
                  <a:lumMod val="50000"/>
                </a:srgbClr>
              </a:solidFill>
              <a:latin typeface="Times New Roman" pitchFamily="18" charset="0"/>
              <a:cs typeface="Times New Roman" pitchFamily="18" charset="0"/>
            </a:endParaRPr>
          </a:p>
          <a:p>
            <a:pPr marL="1085850" lvl="2">
              <a:buFont typeface="Wingdings" pitchFamily="2" charset="2"/>
              <a:buChar char="ü"/>
            </a:pPr>
            <a:r>
              <a:rPr lang="fr-FR" sz="1800" b="1" i="1" dirty="0">
                <a:solidFill>
                  <a:srgbClr val="F79646">
                    <a:lumMod val="75000"/>
                  </a:srgbClr>
                </a:solidFill>
                <a:latin typeface="Times New Roman" pitchFamily="18" charset="0"/>
                <a:cs typeface="Times New Roman" pitchFamily="18" charset="0"/>
              </a:rPr>
              <a:t>Modélisation : </a:t>
            </a:r>
            <a:r>
              <a:rPr lang="fr-FR" sz="1800" b="1" i="1" dirty="0">
                <a:solidFill>
                  <a:srgbClr val="F79646">
                    <a:lumMod val="50000"/>
                  </a:srgbClr>
                </a:solidFill>
                <a:latin typeface="Times New Roman" pitchFamily="18" charset="0"/>
                <a:cs typeface="Times New Roman" pitchFamily="18" charset="0"/>
              </a:rPr>
              <a:t>Ecriture d’un problème sous une formulation mathématique,</a:t>
            </a:r>
          </a:p>
          <a:p>
            <a:pPr marL="1085850" lvl="2">
              <a:buFont typeface="Wingdings" pitchFamily="2" charset="2"/>
              <a:buChar char="ü"/>
            </a:pPr>
            <a:r>
              <a:rPr lang="fr-FR" sz="1800" b="1" i="1" dirty="0">
                <a:solidFill>
                  <a:srgbClr val="F79646">
                    <a:lumMod val="75000"/>
                  </a:srgbClr>
                </a:solidFill>
                <a:latin typeface="Times New Roman" pitchFamily="18" charset="0"/>
                <a:cs typeface="Times New Roman" pitchFamily="18" charset="0"/>
              </a:rPr>
              <a:t>Optimisation : </a:t>
            </a:r>
            <a:r>
              <a:rPr lang="fr-FR" sz="1800" b="1" i="1" dirty="0">
                <a:solidFill>
                  <a:srgbClr val="F79646">
                    <a:lumMod val="50000"/>
                  </a:srgbClr>
                </a:solidFill>
                <a:latin typeface="Times New Roman" pitchFamily="18" charset="0"/>
                <a:cs typeface="Times New Roman" pitchFamily="18" charset="0"/>
              </a:rPr>
              <a:t>Résolution efficiente d’un problème.</a:t>
            </a:r>
          </a:p>
          <a:p>
            <a:pPr marL="857250" lvl="2" indent="0">
              <a:buNone/>
            </a:pPr>
            <a:endParaRPr lang="fr-FR" sz="1800" b="1" i="1" dirty="0">
              <a:solidFill>
                <a:srgbClr val="F79646">
                  <a:lumMod val="50000"/>
                </a:srgbClr>
              </a:solidFill>
              <a:latin typeface="Times New Roman" pitchFamily="18" charset="0"/>
              <a:cs typeface="Times New Roman" pitchFamily="18" charset="0"/>
            </a:endParaRPr>
          </a:p>
          <a:p>
            <a:pPr marL="400050" lvl="1" indent="0">
              <a:buNone/>
            </a:pPr>
            <a:r>
              <a:rPr lang="fr-FR" sz="1800" b="1" i="1" dirty="0">
                <a:solidFill>
                  <a:srgbClr val="F79646">
                    <a:lumMod val="75000"/>
                  </a:srgbClr>
                </a:solidFill>
                <a:latin typeface="Times New Roman" pitchFamily="18" charset="0"/>
                <a:cs typeface="Times New Roman" pitchFamily="18" charset="0"/>
              </a:rPr>
              <a:t>2 – </a:t>
            </a:r>
            <a:r>
              <a:rPr lang="fr-FR" sz="1800" b="1" i="1" u="sng" dirty="0">
                <a:solidFill>
                  <a:srgbClr val="F79646">
                    <a:lumMod val="50000"/>
                  </a:srgbClr>
                </a:solidFill>
                <a:latin typeface="Times New Roman" pitchFamily="18" charset="0"/>
                <a:cs typeface="Times New Roman" pitchFamily="18" charset="0"/>
              </a:rPr>
              <a:t>Historique</a:t>
            </a:r>
          </a:p>
          <a:p>
            <a:pPr marL="400050" lvl="1" indent="0">
              <a:buNone/>
            </a:pPr>
            <a:endParaRPr lang="fr-FR" sz="1800" b="1" i="1" dirty="0">
              <a:solidFill>
                <a:srgbClr val="F79646">
                  <a:lumMod val="50000"/>
                </a:srgbClr>
              </a:solidFill>
              <a:latin typeface="Times New Roman" pitchFamily="18" charset="0"/>
              <a:cs typeface="Times New Roman" pitchFamily="18" charset="0"/>
            </a:endParaRPr>
          </a:p>
          <a:p>
            <a:pPr marL="400050" lvl="1" indent="0">
              <a:buNone/>
            </a:pPr>
            <a:r>
              <a:rPr lang="fr-FR" sz="1800" b="1" i="1" dirty="0">
                <a:solidFill>
                  <a:srgbClr val="F79646">
                    <a:lumMod val="50000"/>
                  </a:srgbClr>
                </a:solidFill>
                <a:latin typeface="Times New Roman" pitchFamily="18" charset="0"/>
                <a:cs typeface="Times New Roman" pitchFamily="18" charset="0"/>
              </a:rPr>
              <a:t>À partir de </a:t>
            </a:r>
            <a:r>
              <a:rPr lang="fr-FR" sz="1800" b="1" i="1" dirty="0">
                <a:solidFill>
                  <a:srgbClr val="F79646">
                    <a:lumMod val="75000"/>
                  </a:srgbClr>
                </a:solidFill>
                <a:latin typeface="Times New Roman" pitchFamily="18" charset="0"/>
                <a:cs typeface="Times New Roman" pitchFamily="18" charset="0"/>
              </a:rPr>
              <a:t>1940</a:t>
            </a:r>
            <a:r>
              <a:rPr lang="fr-FR" sz="1800" b="1" i="1" dirty="0">
                <a:solidFill>
                  <a:srgbClr val="F79646">
                    <a:lumMod val="50000"/>
                  </a:srgbClr>
                </a:solidFill>
                <a:latin typeface="Times New Roman" pitchFamily="18" charset="0"/>
                <a:cs typeface="Times New Roman" pitchFamily="18" charset="0"/>
              </a:rPr>
              <a:t>, les Anglo-Saxons demandaient en permanence à des groupes composés de scientifiques et de militaires de préparer certaines grandes décisions. </a:t>
            </a:r>
          </a:p>
          <a:p>
            <a:pPr marL="400050" lvl="1" indent="0">
              <a:buNone/>
            </a:pPr>
            <a:endParaRPr lang="fr-FR" sz="1800" b="1" i="1" dirty="0">
              <a:solidFill>
                <a:srgbClr val="F79646">
                  <a:lumMod val="50000"/>
                </a:srgbClr>
              </a:solidFill>
              <a:latin typeface="Times New Roman" pitchFamily="18" charset="0"/>
              <a:cs typeface="Times New Roman" pitchFamily="18" charset="0"/>
            </a:endParaRPr>
          </a:p>
          <a:p>
            <a:pPr marL="400050" lvl="1" indent="0">
              <a:buNone/>
            </a:pPr>
            <a:r>
              <a:rPr lang="fr-FR" sz="1800" b="1" i="1" dirty="0">
                <a:solidFill>
                  <a:srgbClr val="F79646">
                    <a:lumMod val="50000"/>
                  </a:srgbClr>
                </a:solidFill>
                <a:latin typeface="Times New Roman" pitchFamily="18" charset="0"/>
                <a:cs typeface="Times New Roman" pitchFamily="18" charset="0"/>
              </a:rPr>
              <a:t>Face à la menace d’invasion de la Grande Bretagne </a:t>
            </a:r>
            <a:r>
              <a:rPr lang="fr-FR" sz="1800" b="1" i="1" dirty="0">
                <a:solidFill>
                  <a:srgbClr val="F79646">
                    <a:lumMod val="75000"/>
                  </a:srgbClr>
                </a:solidFill>
                <a:latin typeface="Times New Roman" pitchFamily="18" charset="0"/>
                <a:cs typeface="Times New Roman" pitchFamily="18" charset="0"/>
              </a:rPr>
              <a:t>7 000 </a:t>
            </a:r>
            <a:r>
              <a:rPr lang="fr-FR" sz="1800" b="1" i="1" dirty="0">
                <a:solidFill>
                  <a:srgbClr val="F79646">
                    <a:lumMod val="50000"/>
                  </a:srgbClr>
                </a:solidFill>
                <a:latin typeface="Times New Roman" pitchFamily="18" charset="0"/>
                <a:cs typeface="Times New Roman" pitchFamily="18" charset="0"/>
              </a:rPr>
              <a:t>scientifiques et ingénieurs volontaires  s’associèrent sous l’égide de la </a:t>
            </a:r>
            <a:r>
              <a:rPr lang="fr-FR" sz="1800" b="1" i="1" dirty="0">
                <a:solidFill>
                  <a:srgbClr val="F79646">
                    <a:lumMod val="75000"/>
                  </a:srgbClr>
                </a:solidFill>
                <a:latin typeface="Times New Roman" pitchFamily="18" charset="0"/>
                <a:cs typeface="Times New Roman" pitchFamily="18" charset="0"/>
              </a:rPr>
              <a:t>Royal Society</a:t>
            </a:r>
            <a:r>
              <a:rPr lang="fr-FR" sz="1800" b="1" i="1" dirty="0">
                <a:solidFill>
                  <a:srgbClr val="F79646">
                    <a:lumMod val="50000"/>
                  </a:srgbClr>
                </a:solidFill>
                <a:latin typeface="Times New Roman" pitchFamily="18" charset="0"/>
                <a:cs typeface="Times New Roman" pitchFamily="18" charset="0"/>
              </a:rPr>
              <a:t>.</a:t>
            </a:r>
          </a:p>
          <a:p>
            <a:pPr marL="400050" lvl="1" indent="0">
              <a:buNone/>
            </a:pPr>
            <a:endParaRPr lang="fr-FR" sz="1800" b="1" i="1" dirty="0">
              <a:solidFill>
                <a:srgbClr val="F79646">
                  <a:lumMod val="50000"/>
                </a:srgbClr>
              </a:solidFill>
              <a:latin typeface="Times New Roman" pitchFamily="18" charset="0"/>
              <a:cs typeface="Times New Roman" pitchFamily="18" charset="0"/>
            </a:endParaRPr>
          </a:p>
          <a:p>
            <a:pPr marL="400050" lvl="1" indent="0">
              <a:buNone/>
            </a:pPr>
            <a:r>
              <a:rPr lang="fr-FR" sz="1800" b="1" i="1" dirty="0">
                <a:solidFill>
                  <a:srgbClr val="F79646">
                    <a:lumMod val="50000"/>
                  </a:srgbClr>
                </a:solidFill>
                <a:latin typeface="Times New Roman" pitchFamily="18" charset="0"/>
                <a:cs typeface="Times New Roman" pitchFamily="18" charset="0"/>
              </a:rPr>
              <a:t>Grâce à des chefs militaires d’une largeur de vue exceptionnelle et aux succès initiaux de la RO   dans la bataille d’Angleterre,  l’idée de « </a:t>
            </a:r>
            <a:r>
              <a:rPr lang="fr-FR" sz="1800" b="1" i="1" dirty="0">
                <a:solidFill>
                  <a:srgbClr val="F79646">
                    <a:lumMod val="75000"/>
                  </a:srgbClr>
                </a:solidFill>
                <a:latin typeface="Times New Roman" pitchFamily="18" charset="0"/>
                <a:cs typeface="Times New Roman" pitchFamily="18" charset="0"/>
              </a:rPr>
              <a:t>faire des mathématiques pour les états-majors </a:t>
            </a:r>
            <a:r>
              <a:rPr lang="fr-FR" sz="1800" b="1" i="1" dirty="0">
                <a:solidFill>
                  <a:srgbClr val="F79646">
                    <a:lumMod val="50000"/>
                  </a:srgbClr>
                </a:solidFill>
                <a:latin typeface="Times New Roman" pitchFamily="18" charset="0"/>
                <a:cs typeface="Times New Roman" pitchFamily="18" charset="0"/>
              </a:rPr>
              <a:t>»  s’instaura définitivement selon les mots de Sir Watson-Watt, </a:t>
            </a:r>
          </a:p>
        </p:txBody>
      </p:sp>
    </p:spTree>
    <p:extLst>
      <p:ext uri="{BB962C8B-B14F-4D97-AF65-F5344CB8AC3E}">
        <p14:creationId xmlns:p14="http://schemas.microsoft.com/office/powerpoint/2010/main" val="23952333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525" y="932156"/>
            <a:ext cx="12182475" cy="5913142"/>
          </a:xfrm>
        </p:spPr>
        <p:txBody>
          <a:bodyPr/>
          <a:lstStyle/>
          <a:p>
            <a:pPr marL="1257300" marR="0" lvl="3" indent="0" defTabSz="914400" rtl="0" eaLnBrk="1" fontAlgn="auto" latinLnBrk="0" hangingPunct="1">
              <a:lnSpc>
                <a:spcPts val="2000"/>
              </a:lnSpc>
              <a:spcBef>
                <a:spcPct val="20000"/>
              </a:spcBef>
              <a:spcAft>
                <a:spcPts val="0"/>
              </a:spcAft>
              <a:tabLst/>
              <a:defRPr/>
            </a:pPr>
            <a: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r>
            <a:br>
              <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br>
            <a:endParaRPr lang="fr-FR" dirty="0"/>
          </a:p>
        </p:txBody>
      </p:sp>
      <p:sp>
        <p:nvSpPr>
          <p:cNvPr id="13" name="Rectangle 12">
            <a:extLst>
              <a:ext uri="{FF2B5EF4-FFF2-40B4-BE49-F238E27FC236}">
                <a16:creationId xmlns:a16="http://schemas.microsoft.com/office/drawing/2014/main" id="{7164ADEE-93D7-433D-8EC8-9FE8AD50ED55}"/>
              </a:ext>
            </a:extLst>
          </p:cNvPr>
          <p:cNvSpPr/>
          <p:nvPr/>
        </p:nvSpPr>
        <p:spPr>
          <a:xfrm>
            <a:off x="1397535" y="12702"/>
            <a:ext cx="10794466" cy="844569"/>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r>
              <a:rPr lang="fr-FR" sz="4800" b="1" i="1" dirty="0">
                <a:solidFill>
                  <a:srgbClr val="5D3D23"/>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		</a:t>
            </a:r>
            <a:r>
              <a:rPr lang="fr-FR" sz="4800" b="1" i="1" dirty="0">
                <a:solidFill>
                  <a:schemeClr val="accent2">
                    <a:lumMod val="50000"/>
                  </a:schemeClr>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Introduction  </a:t>
            </a:r>
            <a:r>
              <a:rPr lang="fr-FR" sz="4800" b="1" i="1" dirty="0">
                <a:solidFill>
                  <a:schemeClr val="bg1"/>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rPr>
              <a:t>Histoire</a:t>
            </a:r>
            <a:endParaRPr lang="fr-FR" sz="2400"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3" name="Content Placeholder 2">
            <a:extLst>
              <a:ext uri="{FF2B5EF4-FFF2-40B4-BE49-F238E27FC236}">
                <a16:creationId xmlns:a16="http://schemas.microsoft.com/office/drawing/2014/main" id="{00511FE1-3436-4127-BC40-FF175E9F5F1F}"/>
              </a:ext>
            </a:extLst>
          </p:cNvPr>
          <p:cNvSpPr txBox="1">
            <a:spLocks/>
          </p:cNvSpPr>
          <p:nvPr/>
        </p:nvSpPr>
        <p:spPr>
          <a:xfrm>
            <a:off x="44387" y="634506"/>
            <a:ext cx="1213491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2000"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sp>
        <p:nvSpPr>
          <p:cNvPr id="20" name="Subtitle 2">
            <a:extLst>
              <a:ext uri="{FF2B5EF4-FFF2-40B4-BE49-F238E27FC236}">
                <a16:creationId xmlns:a16="http://schemas.microsoft.com/office/drawing/2014/main" id="{1EAB7AE8-BDBF-4505-ADC5-8A49A26E639B}"/>
              </a:ext>
            </a:extLst>
          </p:cNvPr>
          <p:cNvSpPr txBox="1">
            <a:spLocks/>
          </p:cNvSpPr>
          <p:nvPr/>
        </p:nvSpPr>
        <p:spPr>
          <a:xfrm>
            <a:off x="421076" y="404664"/>
            <a:ext cx="12134910" cy="6193694"/>
          </a:xfrm>
          <a:prstGeom prst="rect">
            <a:avLst/>
          </a:prstGeom>
          <a:effectLst>
            <a:outerShdw blurRad="50800" dist="50800" dir="5400000" algn="ctr" rotWithShape="0">
              <a:sysClr val="window" lastClr="FFFFFF"/>
            </a:outerShdw>
          </a:effectLst>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fr-FR" sz="40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fr-FR" sz="16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rPr>
              <a:t> </a:t>
            </a:r>
            <a:endParaRPr kumimoji="0" lang="fr-FR" sz="1700" b="1" i="1" u="none" strike="noStrike" kern="1200" cap="none" spc="0" normalizeH="0" baseline="0" noProof="0" dirty="0">
              <a:ln>
                <a:noFill/>
              </a:ln>
              <a:solidFill>
                <a:srgbClr val="F79646"/>
              </a:solidFill>
              <a:effectLst/>
              <a:uLnTx/>
              <a:uFillTx/>
              <a:latin typeface="Times New Roman" pitchFamily="18" charset="0"/>
              <a:ea typeface="+mn-ea"/>
              <a:cs typeface="Times New Roman" pitchFamily="18" charset="0"/>
            </a:endParaRPr>
          </a:p>
        </p:txBody>
      </p:sp>
      <p:sp>
        <p:nvSpPr>
          <p:cNvPr id="11" name="Content Placeholder 2">
            <a:extLst>
              <a:ext uri="{FF2B5EF4-FFF2-40B4-BE49-F238E27FC236}">
                <a16:creationId xmlns:a16="http://schemas.microsoft.com/office/drawing/2014/main" id="{960EEAFF-3D22-45F3-9497-617A70C23D18}"/>
              </a:ext>
            </a:extLst>
          </p:cNvPr>
          <p:cNvSpPr txBox="1">
            <a:spLocks/>
          </p:cNvSpPr>
          <p:nvPr/>
        </p:nvSpPr>
        <p:spPr>
          <a:xfrm>
            <a:off x="1272155" y="722658"/>
            <a:ext cx="10801350" cy="6381328"/>
          </a:xfrm>
          <a:prstGeom prst="rect">
            <a:avLst/>
          </a:prstGeom>
          <a:ln>
            <a:no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57300" marR="0" lvl="3"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b="1" i="1" u="sng"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En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1936</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un groupe de jeunes scientifiques dirigé par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Sir Robert Watson Watt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fut chargé de recherches sur l’efficacité du radar.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685800" marR="0" lvl="1" indent="-285750" algn="l" defTabSz="914400" rtl="0" eaLnBrk="1" fontAlgn="auto" latinLnBrk="0" hangingPunct="1">
              <a:lnSpc>
                <a:spcPts val="2000"/>
              </a:lnSpc>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Etudier comment la  technologie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radar peut d’intercepter les avions ennemis</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t>
            </a:r>
          </a:p>
          <a:p>
            <a:pPr marL="685800" marR="0" lvl="1" indent="-285750" algn="l" defTabSz="914400" rtl="0" eaLnBrk="1" fontAlgn="auto" latinLnBrk="0" hangingPunct="1">
              <a:lnSpc>
                <a:spcPts val="2000"/>
              </a:lnSpc>
              <a:spcBef>
                <a:spcPct val="20000"/>
              </a:spcBef>
              <a:spcAft>
                <a:spcPts val="0"/>
              </a:spcAft>
              <a:buClrTx/>
              <a:buSzTx/>
              <a:buFont typeface="Wingdings" pitchFamily="2" charset="2"/>
              <a:buChar char="ü"/>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Préconisa la création d’un système de commande au sol des interceptions qui en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1941</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améliora  l’implantation des radars et permit de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doubler la probabilité d’interception</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En août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1940</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le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Pr Blackett</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ancien officier de Marine (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prix Nobel de physique en 1948 </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se vue confié par le </a:t>
            </a:r>
            <a:r>
              <a:rPr kumimoji="0" lang="fr-FR" sz="1800" b="1" i="1" u="none" strike="noStrike" kern="1200" cap="none" spc="0" normalizeH="0" baseline="0" noProof="0" dirty="0">
                <a:ln>
                  <a:noFill/>
                </a:ln>
                <a:solidFill>
                  <a:srgbClr val="F79646">
                    <a:lumMod val="75000"/>
                  </a:srgbClr>
                </a:solidFill>
                <a:effectLst/>
                <a:uLnTx/>
                <a:uFillTx/>
                <a:latin typeface="Times New Roman" pitchFamily="18" charset="0"/>
                <a:ea typeface="+mn-ea"/>
                <a:cs typeface="Times New Roman" pitchFamily="18" charset="0"/>
              </a:rPr>
              <a:t>général Pile</a:t>
            </a:r>
            <a:r>
              <a:rPr kumimoji="0" lang="fr-FR" sz="18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rPr>
              <a:t>, commandant en chef de la DCA anglaise une série de recherches sur la défense aérienne, en liaison avec l’aviation. </a:t>
            </a:r>
          </a:p>
          <a:p>
            <a:pPr marL="400050" marR="0" lvl="1" indent="0" algn="l" defTabSz="914400" rtl="0" eaLnBrk="1" fontAlgn="auto" latinLnBrk="0" hangingPunct="1">
              <a:lnSpc>
                <a:spcPts val="2000"/>
              </a:lnSpc>
              <a:spcBef>
                <a:spcPct val="20000"/>
              </a:spcBef>
              <a:spcAft>
                <a:spcPts val="0"/>
              </a:spcAft>
              <a:buClrTx/>
              <a:buSzTx/>
              <a:buFont typeface="Arial" pitchFamily="34" charset="0"/>
              <a:buNone/>
              <a:tabLst/>
              <a:defRPr/>
            </a:pPr>
            <a:endParaRPr kumimoji="0" lang="fr-FR" sz="1600" b="1" i="1" u="none" strike="noStrike" kern="1200" cap="none" spc="0" normalizeH="0" baseline="0" noProof="0" dirty="0">
              <a:ln>
                <a:noFill/>
              </a:ln>
              <a:solidFill>
                <a:srgbClr val="F79646">
                  <a:lumMod val="50000"/>
                </a:srgbClr>
              </a:solidFill>
              <a:effectLst/>
              <a:uLnTx/>
              <a:uFillTx/>
              <a:latin typeface="Times New Roman" pitchFamily="18" charset="0"/>
              <a:ea typeface="+mn-ea"/>
              <a:cs typeface="Times New Roman" pitchFamily="18" charset="0"/>
            </a:endParaRPr>
          </a:p>
        </p:txBody>
      </p:sp>
      <p:pic>
        <p:nvPicPr>
          <p:cNvPr id="12" name="Picture 7">
            <a:extLst>
              <a:ext uri="{FF2B5EF4-FFF2-40B4-BE49-F238E27FC236}">
                <a16:creationId xmlns:a16="http://schemas.microsoft.com/office/drawing/2014/main" id="{E63F706F-0A1B-4F74-A5F2-806305E8AE8E}"/>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tretch>
            <a:fillRect/>
          </a:stretch>
        </p:blipFill>
        <p:spPr>
          <a:xfrm flipH="1">
            <a:off x="2419858" y="3094308"/>
            <a:ext cx="1251713" cy="1527683"/>
          </a:xfrm>
          <a:prstGeom prst="rect">
            <a:avLst/>
          </a:prstGeom>
        </p:spPr>
      </p:pic>
      <p:pic>
        <p:nvPicPr>
          <p:cNvPr id="15" name="Picture 8">
            <a:extLst>
              <a:ext uri="{FF2B5EF4-FFF2-40B4-BE49-F238E27FC236}">
                <a16:creationId xmlns:a16="http://schemas.microsoft.com/office/drawing/2014/main" id="{E80B8E8C-80BC-407E-B4BD-DA915F98CF3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55390" y="2893800"/>
            <a:ext cx="3306067" cy="1861307"/>
          </a:xfrm>
          <a:prstGeom prst="rect">
            <a:avLst/>
          </a:prstGeom>
          <a:ln>
            <a:noFill/>
          </a:ln>
          <a:effectLst>
            <a:softEdge rad="112500"/>
          </a:effectLst>
        </p:spPr>
      </p:pic>
      <p:sp>
        <p:nvSpPr>
          <p:cNvPr id="16" name="Rectangle 15">
            <a:extLst>
              <a:ext uri="{FF2B5EF4-FFF2-40B4-BE49-F238E27FC236}">
                <a16:creationId xmlns:a16="http://schemas.microsoft.com/office/drawing/2014/main" id="{05C98871-C724-408A-9161-C99702520945}"/>
              </a:ext>
            </a:extLst>
          </p:cNvPr>
          <p:cNvSpPr/>
          <p:nvPr/>
        </p:nvSpPr>
        <p:spPr>
          <a:xfrm>
            <a:off x="3185393" y="3478558"/>
            <a:ext cx="5400675" cy="592470"/>
          </a:xfrm>
          <a:prstGeom prst="rect">
            <a:avLst/>
          </a:prstGeom>
        </p:spPr>
        <p:txBody>
          <a:bodyPr>
            <a:spAutoFit/>
          </a:bodyPr>
          <a:lstStyle/>
          <a:p>
            <a:pPr marL="400050" marR="0" lvl="1" indent="0" algn="ctr" defTabSz="914400" eaLnBrk="1" fontAlgn="auto" latinLnBrk="0" hangingPunct="1">
              <a:lnSpc>
                <a:spcPts val="1300"/>
              </a:lnSpc>
              <a:spcBef>
                <a:spcPts val="0"/>
              </a:spcBef>
              <a:spcAft>
                <a:spcPts val="0"/>
              </a:spcAft>
              <a:buClrTx/>
              <a:buSzTx/>
              <a:buFontTx/>
              <a:buNone/>
              <a:tabLst/>
              <a:defRPr/>
            </a:pPr>
            <a:r>
              <a:rPr kumimoji="0" lang="fr-FR" sz="1600" b="1" i="1" u="none" strike="noStrike" kern="0" cap="none" spc="0" normalizeH="0" baseline="0" noProof="0" dirty="0">
                <a:ln>
                  <a:noFill/>
                </a:ln>
                <a:solidFill>
                  <a:srgbClr val="F79646">
                    <a:lumMod val="50000"/>
                  </a:srgbClr>
                </a:solidFill>
                <a:effectLst/>
                <a:uLnTx/>
                <a:uFillTx/>
                <a:latin typeface="Times New Roman" pitchFamily="18" charset="0"/>
                <a:cs typeface="Times New Roman" pitchFamily="18" charset="0"/>
              </a:rPr>
              <a:t>	       Sir Watson-Watt			</a:t>
            </a:r>
          </a:p>
          <a:p>
            <a:pPr marL="400050" marR="0" lvl="1" indent="0" algn="ctr" defTabSz="914400" eaLnBrk="1" fontAlgn="auto" latinLnBrk="0" hangingPunct="1">
              <a:lnSpc>
                <a:spcPts val="1300"/>
              </a:lnSpc>
              <a:spcBef>
                <a:spcPts val="0"/>
              </a:spcBef>
              <a:spcAft>
                <a:spcPts val="0"/>
              </a:spcAft>
              <a:buClrTx/>
              <a:buSzTx/>
              <a:buFontTx/>
              <a:buNone/>
              <a:tabLst/>
              <a:defRPr/>
            </a:pPr>
            <a:r>
              <a:rPr kumimoji="0" lang="fr-FR" sz="1200" b="1" i="1" u="none" strike="noStrike" kern="0" cap="none" spc="0" normalizeH="0" baseline="0" noProof="0" dirty="0">
                <a:ln>
                  <a:noFill/>
                </a:ln>
                <a:solidFill>
                  <a:srgbClr val="F79646">
                    <a:lumMod val="50000"/>
                  </a:srgbClr>
                </a:solidFill>
                <a:effectLst/>
                <a:uLnTx/>
                <a:uFillTx/>
                <a:latin typeface="Times New Roman" pitchFamily="18" charset="0"/>
                <a:cs typeface="Times New Roman" pitchFamily="18" charset="0"/>
              </a:rPr>
              <a:t>Premier directeur d’un centre de recherche sur les radars dans le manoir de </a:t>
            </a:r>
            <a:r>
              <a:rPr kumimoji="0" lang="fr-FR" sz="1200" b="1" i="1" u="none" strike="noStrike" kern="0" cap="none" spc="0" normalizeH="0" baseline="0" noProof="0" dirty="0" err="1">
                <a:ln>
                  <a:noFill/>
                </a:ln>
                <a:solidFill>
                  <a:srgbClr val="F79646">
                    <a:lumMod val="50000"/>
                  </a:srgbClr>
                </a:solidFill>
                <a:effectLst/>
                <a:uLnTx/>
                <a:uFillTx/>
                <a:latin typeface="Times New Roman" pitchFamily="18" charset="0"/>
                <a:cs typeface="Times New Roman" pitchFamily="18" charset="0"/>
              </a:rPr>
              <a:t>Bawdsey</a:t>
            </a:r>
            <a:r>
              <a:rPr kumimoji="0" lang="fr-FR" sz="1200" b="1" i="1" u="none" strike="noStrike" kern="0" cap="none" spc="0" normalizeH="0" baseline="0" noProof="0" dirty="0">
                <a:ln>
                  <a:noFill/>
                </a:ln>
                <a:solidFill>
                  <a:srgbClr val="F79646">
                    <a:lumMod val="50000"/>
                  </a:srgbClr>
                </a:solidFill>
                <a:effectLst/>
                <a:uLnTx/>
                <a:uFillTx/>
                <a:latin typeface="Times New Roman" pitchFamily="18" charset="0"/>
                <a:cs typeface="Times New Roman" pitchFamily="18" charset="0"/>
              </a:rPr>
              <a:t> (Suffolk).</a:t>
            </a:r>
            <a:endParaRPr kumimoji="0" lang="fr-FR"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060917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fad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xEl>
                                              <p:pRg st="3" end="3"/>
                                            </p:txEl>
                                          </p:spTgt>
                                        </p:tgtEl>
                                        <p:attrNameLst>
                                          <p:attrName>style.visibility</p:attrName>
                                        </p:attrNameLst>
                                      </p:cBhvr>
                                      <p:to>
                                        <p:strVal val="visible"/>
                                      </p:to>
                                    </p:set>
                                    <p:animEffect transition="in" filter="fade">
                                      <p:cBhvr>
                                        <p:cTn id="12" dur="500"/>
                                        <p:tgtEl>
                                          <p:spTgt spid="11">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xEl>
                                              <p:pRg st="4" end="4"/>
                                            </p:txEl>
                                          </p:spTgt>
                                        </p:tgtEl>
                                        <p:attrNameLst>
                                          <p:attrName>style.visibility</p:attrName>
                                        </p:attrNameLst>
                                      </p:cBhvr>
                                      <p:to>
                                        <p:strVal val="visible"/>
                                      </p:to>
                                    </p:set>
                                    <p:animEffect transition="in" filter="fade">
                                      <p:cBhvr>
                                        <p:cTn id="17" dur="500"/>
                                        <p:tgtEl>
                                          <p:spTgt spid="11">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1">
                                            <p:txEl>
                                              <p:pRg st="14" end="14"/>
                                            </p:txEl>
                                          </p:spTgt>
                                        </p:tgtEl>
                                        <p:attrNameLst>
                                          <p:attrName>style.visibility</p:attrName>
                                        </p:attrNameLst>
                                      </p:cBhvr>
                                      <p:to>
                                        <p:strVal val="visible"/>
                                      </p:to>
                                    </p:set>
                                    <p:animEffect transition="in" filter="fade">
                                      <p:cBhvr>
                                        <p:cTn id="33" dur="500"/>
                                        <p:tgtEl>
                                          <p:spTgt spid="11">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7193</TotalTime>
  <Words>1087</Words>
  <Application>Microsoft Office PowerPoint</Application>
  <PresentationFormat>Grand écran</PresentationFormat>
  <Paragraphs>708</Paragraphs>
  <Slides>38</Slides>
  <Notes>0</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38</vt:i4>
      </vt:variant>
    </vt:vector>
  </HeadingPairs>
  <TitlesOfParts>
    <vt:vector size="47" baseType="lpstr">
      <vt:lpstr>Agency FB</vt:lpstr>
      <vt:lpstr>Arial</vt:lpstr>
      <vt:lpstr>Arial Rounded MT Bold</vt:lpstr>
      <vt:lpstr>Calibri</vt:lpstr>
      <vt:lpstr>Consolas</vt:lpstr>
      <vt:lpstr>Times New Roman</vt:lpstr>
      <vt:lpstr>Vivaldi</vt:lpstr>
      <vt:lpstr>Wingdings</vt:lpstr>
      <vt:lpstr>Thème Office</vt:lpstr>
      <vt:lpstr>  Recherche Opérationnelle    Optimisation appliquée en ingénierie </vt:lpstr>
      <vt:lpstr> Introduction à la Recherche Opérationnelle                       1 – Définitions  et  Historique             2 - Modélisation de PSC  Programmation Linéaire                       1 – Modélisation  et  Formulation de PL            2 – Résolution Graphique           3 – Méthode du Simplexe  Initiation à la Théorie des Graphes            1 – Vocabulaire et  Exemples            2 – Représentation           3 – Méthode de Résolution par la TG  Optimisation des flux            1 – Formulation           2 – Recherche de flot maximal           3 – Algorithme de Ford-Fulkerson  Problème d’Ordonnancement             1 – Méthode d’Ordonnancement           2 – Diagrammes de Gantt – Méthodes PMP et PERT           3 – Réduction de la durée d’un projet </vt:lpstr>
      <vt:lpstr> </vt:lpstr>
      <vt:lpstr>  Chapitre 0   Introduction à la R.O. </vt:lpstr>
      <vt:lpstr> </vt:lpstr>
      <vt:lpstr> </vt:lpstr>
      <vt:lpstr> </vt:lpstr>
      <vt:lpstr> </vt:lpstr>
      <vt:lpstr> </vt:lpstr>
      <vt:lpstr> </vt:lpstr>
      <vt:lpstr> </vt:lpstr>
      <vt:lpstr> </vt:lpstr>
      <vt:lpstr> </vt:lpstr>
      <vt:lpstr> </vt:lpstr>
      <vt:lpstr>  Chapitre 1   Problèmes de Satisfaction de Contraintes </vt:lpstr>
      <vt:lpstr> </vt:lpstr>
      <vt:lpstr> </vt:lpstr>
      <vt:lpstr> </vt:lpstr>
      <vt:lpstr> </vt:lpstr>
      <vt:lpstr> </vt:lpstr>
      <vt:lpstr> </vt:lpstr>
      <vt:lpstr> </vt:lpstr>
      <vt:lpstr> </vt:lpstr>
      <vt:lpstr> </vt:lpstr>
      <vt:lpstr> </vt:lpstr>
      <vt:lpstr> </vt:lpstr>
      <vt:lpstr> </vt:lpstr>
      <vt:lpstr> </vt:lpstr>
      <vt:lpstr> </vt:lpstr>
      <vt:lpstr>  Chapitre 2   Programmation Linéaire </vt:lpstr>
      <vt:lpstr> </vt:lpstr>
      <vt:lpstr> </vt:lpstr>
      <vt:lpstr>  Chapitre 3   Initiation à la Théorie des Graphes </vt:lpstr>
      <vt:lpstr> </vt:lpstr>
      <vt:lpstr>  Chapitre 4   Problème d’Ordonnancement  </vt:lpstr>
      <vt:lpstr> </vt:lpstr>
      <vt:lpstr>  Chapitre 5   Optimisation des flux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Libasse Laye Sylla</dc:creator>
  <cp:lastModifiedBy>DELL</cp:lastModifiedBy>
  <cp:revision>59</cp:revision>
  <dcterms:created xsi:type="dcterms:W3CDTF">2020-02-11T10:34:53Z</dcterms:created>
  <dcterms:modified xsi:type="dcterms:W3CDTF">2022-06-19T21:32:03Z</dcterms:modified>
</cp:coreProperties>
</file>

<file path=docProps/thumbnail.jpeg>
</file>